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Mono" charset="1" panose="020B0509050203000203"/>
      <p:regular r:id="rId10"/>
    </p:embeddedFont>
    <p:embeddedFont>
      <p:font typeface="IBM Plex Mono Bold" charset="1" panose="020B0809050203000203"/>
      <p:regular r:id="rId11"/>
    </p:embeddedFont>
    <p:embeddedFont>
      <p:font typeface="IBM Plex Mono Italics" charset="1" panose="020B0509050203000203"/>
      <p:regular r:id="rId12"/>
    </p:embeddedFont>
    <p:embeddedFont>
      <p:font typeface="IBM Plex Mono Bold Italics" charset="1" panose="020B0809050203000203"/>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FS Gravity" charset="1" panose="00000400000000000000"/>
      <p:regular r:id="rId18"/>
    </p:embeddedFont>
    <p:embeddedFont>
      <p:font typeface="Montserrat Extra-Bold" charset="1" panose="00000900000000000000"/>
      <p:regular r:id="rId19"/>
    </p:embeddedFont>
    <p:embeddedFont>
      <p:font typeface="Montserrat Extra-Bold Bold" charset="1" panose="00000A00000000000000"/>
      <p:regular r:id="rId20"/>
    </p:embeddedFont>
    <p:embeddedFont>
      <p:font typeface="Montserrat Extra-Bold Italics" charset="1" panose="00000900000000000000"/>
      <p:regular r:id="rId21"/>
    </p:embeddedFont>
    <p:embeddedFont>
      <p:font typeface="Montserrat Extra-Bold Bold Italics" charset="1" panose="00000A00000000000000"/>
      <p:regular r:id="rId22"/>
    </p:embeddedFont>
    <p:embeddedFont>
      <p:font typeface="RoxboroughCF Bold" charset="1" panose="00000800000000000000"/>
      <p:regular r:id="rId23"/>
    </p:embeddedFont>
    <p:embeddedFont>
      <p:font typeface="RoxboroughCF Bold Bold" charset="1" panose="00000A00000000000000"/>
      <p:regular r:id="rId24"/>
    </p:embeddedFont>
    <p:embeddedFont>
      <p:font typeface="RoxboroughCF Bold Italics" charset="1" panose="00000800000000000000"/>
      <p:regular r:id="rId25"/>
    </p:embeddedFont>
    <p:embeddedFont>
      <p:font typeface="RoxboroughCF Bold Bold Italics" charset="1" panose="00000A00000000000000"/>
      <p:regular r:id="rId26"/>
    </p:embeddedFont>
    <p:embeddedFont>
      <p:font typeface="RoxboroughCF Thin" charset="1" panose="00000200000000000000"/>
      <p:regular r:id="rId27"/>
    </p:embeddedFont>
    <p:embeddedFont>
      <p:font typeface="RoxboroughCF Thin Bold" charset="1" panose="00000600000000000000"/>
      <p:regular r:id="rId28"/>
    </p:embeddedFont>
    <p:embeddedFont>
      <p:font typeface="RoxboroughCF Thin Italics" charset="1" panose="00000200000000000000"/>
      <p:regular r:id="rId29"/>
    </p:embeddedFont>
    <p:embeddedFont>
      <p:font typeface="RoxboroughCF Thin Bold Italics" charset="1" panose="00000600000000000000"/>
      <p:regular r:id="rId30"/>
    </p:embeddedFont>
    <p:embeddedFont>
      <p:font typeface="Poppins" charset="1" panose="00000500000000000000"/>
      <p:regular r:id="rId31"/>
    </p:embeddedFont>
    <p:embeddedFont>
      <p:font typeface="Poppins Bold" charset="1" panose="00000800000000000000"/>
      <p:regular r:id="rId32"/>
    </p:embeddedFont>
    <p:embeddedFont>
      <p:font typeface="Poppins Italics" charset="1" panose="00000500000000000000"/>
      <p:regular r:id="rId33"/>
    </p:embeddedFont>
    <p:embeddedFont>
      <p:font typeface="Poppins Bold Italics" charset="1" panose="00000800000000000000"/>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opperplate Gothic 31 AB" charset="1" panose="020E0707020206020404"/>
      <p:regular r:id="rId39"/>
    </p:embeddedFont>
    <p:embeddedFont>
      <p:font typeface="Atma Bold"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75" Target="slides/slide35.xml" Type="http://schemas.openxmlformats.org/officeDocument/2006/relationships/slide"/><Relationship Id="rId76" Target="slides/slide3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83.png" Type="http://schemas.openxmlformats.org/officeDocument/2006/relationships/image"/><Relationship Id="rId9" Target="../media/image7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9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2" Target="../media/image96.jpe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jpe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jpe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04.jpe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jpe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jpeg" Type="http://schemas.openxmlformats.org/officeDocument/2006/relationships/image"/><Relationship Id="rId13" Target="../media/image107.png" Type="http://schemas.openxmlformats.org/officeDocument/2006/relationships/image"/><Relationship Id="rId14" Target="../media/image105.png" Type="http://schemas.openxmlformats.org/officeDocument/2006/relationships/image"/><Relationship Id="rId15" Target="../media/image106.sv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7.png" Type="http://schemas.openxmlformats.org/officeDocument/2006/relationships/image"/><Relationship Id="rId13" Target="../media/image108.png" Type="http://schemas.openxmlformats.org/officeDocument/2006/relationships/image"/><Relationship Id="rId14" Target="../media/image105.png" Type="http://schemas.openxmlformats.org/officeDocument/2006/relationships/image"/><Relationship Id="rId15" Target="../media/image106.sv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04.jpe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9.pn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2.jpeg" Type="http://schemas.openxmlformats.org/officeDocument/2006/relationships/image"/><Relationship Id="rId11" Target="../media/image113.png" Type="http://schemas.openxmlformats.org/officeDocument/2006/relationships/image"/><Relationship Id="rId12" Target="../media/image114.svg" Type="http://schemas.openxmlformats.org/officeDocument/2006/relationships/image"/><Relationship Id="rId13" Target="../media/image115.jpe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10.jpeg" Type="http://schemas.openxmlformats.org/officeDocument/2006/relationships/image"/><Relationship Id="rId9" Target="../media/image11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6.jpeg" Type="http://schemas.openxmlformats.org/officeDocument/2006/relationships/image"/><Relationship Id="rId11" Target="../media/image117.jpeg" Type="http://schemas.openxmlformats.org/officeDocument/2006/relationships/image"/><Relationship Id="rId12" Target="../media/image118.jpeg" Type="http://schemas.openxmlformats.org/officeDocument/2006/relationships/image"/><Relationship Id="rId13" Target="../media/image119.jpe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13.png" Type="http://schemas.openxmlformats.org/officeDocument/2006/relationships/image"/><Relationship Id="rId9" Target="../media/image11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13.png" Type="http://schemas.openxmlformats.org/officeDocument/2006/relationships/image"/><Relationship Id="rId15" Target="../media/image114.svg" Type="http://schemas.openxmlformats.org/officeDocument/2006/relationships/image"/><Relationship Id="rId16" Target="../media/image120.jpe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13.png" Type="http://schemas.openxmlformats.org/officeDocument/2006/relationships/image"/><Relationship Id="rId15" Target="../media/image114.svg" Type="http://schemas.openxmlformats.org/officeDocument/2006/relationships/image"/><Relationship Id="rId16" Target="../media/image121.pn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13.png" Type="http://schemas.openxmlformats.org/officeDocument/2006/relationships/image"/><Relationship Id="rId15" Target="../media/image114.svg" Type="http://schemas.openxmlformats.org/officeDocument/2006/relationships/image"/><Relationship Id="rId16" Target="../media/image122.png" Type="http://schemas.openxmlformats.org/officeDocument/2006/relationships/image"/><Relationship Id="rId17" Target="../media/image123.pn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24.png" Type="http://schemas.openxmlformats.org/officeDocument/2006/relationships/image"/><Relationship Id="rId15" Target="../media/image125.pn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26.png" Type="http://schemas.openxmlformats.org/officeDocument/2006/relationships/image"/><Relationship Id="rId15" Target="../media/image127.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2" Target="../media/image105.png" Type="http://schemas.openxmlformats.org/officeDocument/2006/relationships/image"/><Relationship Id="rId3" Target="../media/image10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9.png" Type="http://schemas.openxmlformats.org/officeDocument/2006/relationships/image"/><Relationship Id="rId11" Target="../media/image100.svg" Type="http://schemas.openxmlformats.org/officeDocument/2006/relationships/image"/><Relationship Id="rId2" Target="../media/image102.png" Type="http://schemas.openxmlformats.org/officeDocument/2006/relationships/image"/><Relationship Id="rId3" Target="../media/image103.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19" Target="../media/image58.png" Type="http://schemas.openxmlformats.org/officeDocument/2006/relationships/image"/><Relationship Id="rId2" Target="../media/image41.png" Type="http://schemas.openxmlformats.org/officeDocument/2006/relationships/image"/><Relationship Id="rId20" Target="../media/image59.svg" Type="http://schemas.openxmlformats.org/officeDocument/2006/relationships/image"/><Relationship Id="rId21" Target="../media/image60.png" Type="http://schemas.openxmlformats.org/officeDocument/2006/relationships/image"/><Relationship Id="rId22" Target="../media/image61.svg" Type="http://schemas.openxmlformats.org/officeDocument/2006/relationships/image"/><Relationship Id="rId23" Target="../media/image62.png" Type="http://schemas.openxmlformats.org/officeDocument/2006/relationships/image"/><Relationship Id="rId24" Target="../media/image63.svg" Type="http://schemas.openxmlformats.org/officeDocument/2006/relationships/image"/><Relationship Id="rId25" Target="../media/image64.png" Type="http://schemas.openxmlformats.org/officeDocument/2006/relationships/image"/><Relationship Id="rId26" Target="../media/image65.svg" Type="http://schemas.openxmlformats.org/officeDocument/2006/relationships/image"/><Relationship Id="rId27" Target="../media/image66.png" Type="http://schemas.openxmlformats.org/officeDocument/2006/relationships/image"/><Relationship Id="rId28" Target="../media/image67.svg" Type="http://schemas.openxmlformats.org/officeDocument/2006/relationships/image"/><Relationship Id="rId29" Target="../media/image68.png" Type="http://schemas.openxmlformats.org/officeDocument/2006/relationships/image"/><Relationship Id="rId3" Target="../media/image42.svg" Type="http://schemas.openxmlformats.org/officeDocument/2006/relationships/image"/><Relationship Id="rId30" Target="../media/image69.svg" Type="http://schemas.openxmlformats.org/officeDocument/2006/relationships/image"/><Relationship Id="rId31" Target="../media/image70.png" Type="http://schemas.openxmlformats.org/officeDocument/2006/relationships/image"/><Relationship Id="rId32" Target="../media/image71.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gif" Type="http://schemas.openxmlformats.org/officeDocument/2006/relationships/image"/><Relationship Id="rId9" Target="../media/image4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32636" y="131256"/>
            <a:ext cx="2471480" cy="1794888"/>
          </a:xfrm>
          <a:custGeom>
            <a:avLst/>
            <a:gdLst/>
            <a:ahLst/>
            <a:cxnLst/>
            <a:rect r="r" b="b" t="t" l="l"/>
            <a:pathLst>
              <a:path h="1794888" w="2471480">
                <a:moveTo>
                  <a:pt x="0" y="0"/>
                </a:moveTo>
                <a:lnTo>
                  <a:pt x="2471480" y="0"/>
                </a:lnTo>
                <a:lnTo>
                  <a:pt x="2471480" y="1794888"/>
                </a:lnTo>
                <a:lnTo>
                  <a:pt x="0" y="1794888"/>
                </a:lnTo>
                <a:lnTo>
                  <a:pt x="0" y="0"/>
                </a:lnTo>
                <a:close/>
              </a:path>
            </a:pathLst>
          </a:custGeom>
          <a:blipFill>
            <a:blip r:embed="rId2"/>
            <a:stretch>
              <a:fillRect l="0" t="-5574" r="-1009" b="-3481"/>
            </a:stretch>
          </a:blipFill>
        </p:spPr>
      </p:sp>
      <p:sp>
        <p:nvSpPr>
          <p:cNvPr name="Freeform 3" id="3"/>
          <p:cNvSpPr/>
          <p:nvPr/>
        </p:nvSpPr>
        <p:spPr>
          <a:xfrm flipH="false" flipV="true" rot="-8216649">
            <a:off x="-5531348" y="306965"/>
            <a:ext cx="18072761" cy="13176686"/>
          </a:xfrm>
          <a:custGeom>
            <a:avLst/>
            <a:gdLst/>
            <a:ahLst/>
            <a:cxnLst/>
            <a:rect r="r" b="b" t="t" l="l"/>
            <a:pathLst>
              <a:path h="13176686" w="18072761">
                <a:moveTo>
                  <a:pt x="0" y="13176685"/>
                </a:moveTo>
                <a:lnTo>
                  <a:pt x="18072761" y="13176685"/>
                </a:lnTo>
                <a:lnTo>
                  <a:pt x="18072761" y="0"/>
                </a:lnTo>
                <a:lnTo>
                  <a:pt x="0" y="0"/>
                </a:lnTo>
                <a:lnTo>
                  <a:pt x="0" y="13176685"/>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95291" y="-1184232"/>
            <a:ext cx="12655463" cy="12655463"/>
          </a:xfrm>
          <a:custGeom>
            <a:avLst/>
            <a:gdLst/>
            <a:ahLst/>
            <a:cxnLst/>
            <a:rect r="r" b="b" t="t" l="l"/>
            <a:pathLst>
              <a:path h="12655463" w="12655463">
                <a:moveTo>
                  <a:pt x="12655464" y="0"/>
                </a:moveTo>
                <a:lnTo>
                  <a:pt x="0" y="0"/>
                </a:lnTo>
                <a:lnTo>
                  <a:pt x="0" y="12655464"/>
                </a:lnTo>
                <a:lnTo>
                  <a:pt x="12655464" y="12655464"/>
                </a:lnTo>
                <a:lnTo>
                  <a:pt x="1265546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11599">
            <a:off x="14493023" y="-5491201"/>
            <a:ext cx="16732658" cy="8244637"/>
          </a:xfrm>
          <a:custGeom>
            <a:avLst/>
            <a:gdLst/>
            <a:ahLst/>
            <a:cxnLst/>
            <a:rect r="r" b="b" t="t" l="l"/>
            <a:pathLst>
              <a:path h="8244637" w="16732658">
                <a:moveTo>
                  <a:pt x="0" y="0"/>
                </a:moveTo>
                <a:lnTo>
                  <a:pt x="16732658" y="0"/>
                </a:lnTo>
                <a:lnTo>
                  <a:pt x="16732658" y="8244637"/>
                </a:lnTo>
                <a:lnTo>
                  <a:pt x="0" y="8244637"/>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146632" y="-551127"/>
            <a:ext cx="12655463" cy="12655463"/>
          </a:xfrm>
          <a:custGeom>
            <a:avLst/>
            <a:gdLst/>
            <a:ahLst/>
            <a:cxnLst/>
            <a:rect r="r" b="b" t="t" l="l"/>
            <a:pathLst>
              <a:path h="12655463" w="12655463">
                <a:moveTo>
                  <a:pt x="0" y="0"/>
                </a:moveTo>
                <a:lnTo>
                  <a:pt x="12655464" y="0"/>
                </a:lnTo>
                <a:lnTo>
                  <a:pt x="12655464" y="12655463"/>
                </a:lnTo>
                <a:lnTo>
                  <a:pt x="0" y="12655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0" y="3992538"/>
            <a:ext cx="18288000" cy="2290274"/>
          </a:xfrm>
          <a:prstGeom prst="rect">
            <a:avLst/>
          </a:prstGeom>
        </p:spPr>
        <p:txBody>
          <a:bodyPr anchor="t" rtlCol="false" tIns="0" lIns="0" bIns="0" rIns="0">
            <a:spAutoFit/>
          </a:bodyPr>
          <a:lstStyle/>
          <a:p>
            <a:pPr algn="ctr">
              <a:lnSpc>
                <a:spcPts val="8800"/>
              </a:lnSpc>
            </a:pPr>
            <a:r>
              <a:rPr lang="en-US" sz="8800">
                <a:solidFill>
                  <a:srgbClr val="01126A"/>
                </a:solidFill>
                <a:latin typeface="RoxboroughCF Bold Bold"/>
              </a:rPr>
              <a:t>SMART CUSTOMER SERVICE PLATFORM</a:t>
            </a:r>
          </a:p>
        </p:txBody>
      </p:sp>
      <p:sp>
        <p:nvSpPr>
          <p:cNvPr name="Freeform 8" id="8"/>
          <p:cNvSpPr/>
          <p:nvPr/>
        </p:nvSpPr>
        <p:spPr>
          <a:xfrm flipH="false" flipV="false" rot="0">
            <a:off x="6556039" y="2458019"/>
            <a:ext cx="5175921" cy="1604496"/>
          </a:xfrm>
          <a:custGeom>
            <a:avLst/>
            <a:gdLst/>
            <a:ahLst/>
            <a:cxnLst/>
            <a:rect r="r" b="b" t="t" l="l"/>
            <a:pathLst>
              <a:path h="1604496" w="5175921">
                <a:moveTo>
                  <a:pt x="0" y="0"/>
                </a:moveTo>
                <a:lnTo>
                  <a:pt x="5175922" y="0"/>
                </a:lnTo>
                <a:lnTo>
                  <a:pt x="5175922" y="1604497"/>
                </a:lnTo>
                <a:lnTo>
                  <a:pt x="0" y="1604497"/>
                </a:lnTo>
                <a:lnTo>
                  <a:pt x="0" y="0"/>
                </a:lnTo>
                <a:close/>
              </a:path>
            </a:pathLst>
          </a:custGeom>
          <a:blipFill>
            <a:blip r:embed="rId9"/>
            <a:stretch>
              <a:fillRect l="0" t="0" r="0" b="-177426"/>
            </a:stretch>
          </a:blipFill>
        </p:spPr>
      </p:sp>
      <p:sp>
        <p:nvSpPr>
          <p:cNvPr name="Freeform 9" id="9"/>
          <p:cNvSpPr/>
          <p:nvPr/>
        </p:nvSpPr>
        <p:spPr>
          <a:xfrm flipH="false" flipV="false" rot="0">
            <a:off x="5976095" y="6086171"/>
            <a:ext cx="6335810" cy="393281"/>
          </a:xfrm>
          <a:custGeom>
            <a:avLst/>
            <a:gdLst/>
            <a:ahLst/>
            <a:cxnLst/>
            <a:rect r="r" b="b" t="t" l="l"/>
            <a:pathLst>
              <a:path h="393281" w="6335810">
                <a:moveTo>
                  <a:pt x="0" y="0"/>
                </a:moveTo>
                <a:lnTo>
                  <a:pt x="6335810" y="0"/>
                </a:lnTo>
                <a:lnTo>
                  <a:pt x="6335810" y="393281"/>
                </a:lnTo>
                <a:lnTo>
                  <a:pt x="0" y="393281"/>
                </a:lnTo>
                <a:lnTo>
                  <a:pt x="0" y="0"/>
                </a:lnTo>
                <a:close/>
              </a:path>
            </a:pathLst>
          </a:custGeom>
          <a:blipFill>
            <a:blip r:embed="rId10"/>
            <a:stretch>
              <a:fillRect l="-8314" t="-1515846" r="-8314" b="0"/>
            </a:stretch>
          </a:blipFill>
        </p:spPr>
      </p:sp>
      <p:sp>
        <p:nvSpPr>
          <p:cNvPr name="Freeform 10" id="10"/>
          <p:cNvSpPr/>
          <p:nvPr/>
        </p:nvSpPr>
        <p:spPr>
          <a:xfrm flipH="false" flipV="false" rot="0">
            <a:off x="498853" y="0"/>
            <a:ext cx="2326763" cy="2326763"/>
          </a:xfrm>
          <a:custGeom>
            <a:avLst/>
            <a:gdLst/>
            <a:ahLst/>
            <a:cxnLst/>
            <a:rect r="r" b="b" t="t" l="l"/>
            <a:pathLst>
              <a:path h="2326763" w="2326763">
                <a:moveTo>
                  <a:pt x="0" y="0"/>
                </a:moveTo>
                <a:lnTo>
                  <a:pt x="2326764" y="0"/>
                </a:lnTo>
                <a:lnTo>
                  <a:pt x="2326764" y="2326763"/>
                </a:lnTo>
                <a:lnTo>
                  <a:pt x="0" y="2326763"/>
                </a:lnTo>
                <a:lnTo>
                  <a:pt x="0" y="0"/>
                </a:lnTo>
                <a:close/>
              </a:path>
            </a:pathLst>
          </a:custGeom>
          <a:blipFill>
            <a:blip r:embed="rId11"/>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1464942">
            <a:off x="5445898" y="-4185948"/>
            <a:ext cx="6847464" cy="5565121"/>
          </a:xfrm>
          <a:custGeom>
            <a:avLst/>
            <a:gdLst/>
            <a:ahLst/>
            <a:cxnLst/>
            <a:rect r="r" b="b" t="t" l="l"/>
            <a:pathLst>
              <a:path h="5565121" w="6847464">
                <a:moveTo>
                  <a:pt x="0" y="0"/>
                </a:moveTo>
                <a:lnTo>
                  <a:pt x="6847464" y="0"/>
                </a:lnTo>
                <a:lnTo>
                  <a:pt x="6847464"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73007" y="-7496793"/>
            <a:ext cx="20884669" cy="20884669"/>
          </a:xfrm>
          <a:custGeom>
            <a:avLst/>
            <a:gdLst/>
            <a:ahLst/>
            <a:cxnLst/>
            <a:rect r="r" b="b" t="t" l="l"/>
            <a:pathLst>
              <a:path h="20884669" w="20884669">
                <a:moveTo>
                  <a:pt x="0" y="0"/>
                </a:moveTo>
                <a:lnTo>
                  <a:pt x="20884669" y="0"/>
                </a:lnTo>
                <a:lnTo>
                  <a:pt x="20884669" y="20884669"/>
                </a:lnTo>
                <a:lnTo>
                  <a:pt x="0" y="20884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46986" y="3724"/>
            <a:ext cx="10594028" cy="1566500"/>
          </a:xfrm>
          <a:prstGeom prst="rect">
            <a:avLst/>
          </a:prstGeom>
        </p:spPr>
        <p:txBody>
          <a:bodyPr anchor="t" rtlCol="false" tIns="0" lIns="0" bIns="0" rIns="0">
            <a:spAutoFit/>
          </a:bodyPr>
          <a:lstStyle/>
          <a:p>
            <a:pPr algn="ctr">
              <a:lnSpc>
                <a:spcPts val="12880"/>
              </a:lnSpc>
            </a:pPr>
            <a:r>
              <a:rPr lang="en-US" sz="9200">
                <a:solidFill>
                  <a:srgbClr val="12229D"/>
                </a:solidFill>
                <a:latin typeface="RoxboroughCF Bold Bold"/>
              </a:rPr>
              <a:t>Literature Review </a:t>
            </a:r>
          </a:p>
        </p:txBody>
      </p:sp>
      <p:graphicFrame>
        <p:nvGraphicFramePr>
          <p:cNvPr name="Table 5" id="5"/>
          <p:cNvGraphicFramePr>
            <a:graphicFrameLocks noGrp="true"/>
          </p:cNvGraphicFramePr>
          <p:nvPr/>
        </p:nvGraphicFramePr>
        <p:xfrm>
          <a:off x="205551" y="2050306"/>
          <a:ext cx="17876898" cy="7829716"/>
        </p:xfrm>
        <a:graphic>
          <a:graphicData uri="http://schemas.openxmlformats.org/drawingml/2006/table">
            <a:tbl>
              <a:tblPr/>
              <a:tblGrid>
                <a:gridCol w="2546956"/>
                <a:gridCol w="2161631"/>
                <a:gridCol w="3191542"/>
                <a:gridCol w="2323273"/>
                <a:gridCol w="7653496"/>
              </a:tblGrid>
              <a:tr h="1299535">
                <a:tc>
                  <a:txBody>
                    <a:bodyPr anchor="t" rtlCol="false"/>
                    <a:lstStyle/>
                    <a:p>
                      <a:pPr algn="ctr">
                        <a:lnSpc>
                          <a:spcPts val="3559"/>
                        </a:lnSpc>
                        <a:defRPr/>
                      </a:pPr>
                      <a:r>
                        <a:rPr lang="en-US" sz="2542">
                          <a:solidFill>
                            <a:srgbClr val="FFFFFF"/>
                          </a:solidFill>
                          <a:latin typeface="Open Sans Light Bold Italics"/>
                        </a:rPr>
                        <a:t>Reference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Extra-Bold"/>
                        </a:rPr>
                        <a:t>Domain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Extra-Bold"/>
                        </a:rPr>
                        <a:t>Implementation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Extra-Bold"/>
                        </a:rPr>
                        <a:t>Interface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Extra-Bold Bold Italics"/>
                        </a:rPr>
                        <a:t>Main Results</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1811428">
                <a:tc>
                  <a:txBody>
                    <a:bodyPr anchor="t" rtlCol="false"/>
                    <a:lstStyle/>
                    <a:p>
                      <a:pPr algn="ctr">
                        <a:lnSpc>
                          <a:spcPts val="3084"/>
                        </a:lnSpc>
                        <a:defRPr/>
                      </a:pPr>
                      <a:r>
                        <a:rPr lang="en-US" sz="2202">
                          <a:solidFill>
                            <a:srgbClr val="FFFFFF"/>
                          </a:solidFill>
                          <a:latin typeface="Atma Bold Bold Italics"/>
                        </a:rPr>
                        <a:t>Trappeyet al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940"/>
                        </a:lnSpc>
                        <a:defRPr/>
                      </a:pPr>
                      <a:r>
                        <a:rPr lang="en-US" sz="2100">
                          <a:solidFill>
                            <a:srgbClr val="000000"/>
                          </a:solidFill>
                          <a:latin typeface="Open Sans Light"/>
                        </a:rPr>
                        <a:t>Healthcare</a:t>
                      </a:r>
                      <a:r>
                        <a:rPr lang="en-US" sz="2100">
                          <a:solidFill>
                            <a:srgbClr val="FFFFFF"/>
                          </a:solidFill>
                          <a:latin typeface="Open Sans Light"/>
                        </a:rPr>
                        <a:t>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pre-trained BERT Model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 created by unity and connected to a server</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The emotional understanding of words as part of the empathic responses of the chatbot’s dialog did impact the participants stress levels. It decreased in the experiment, reflecting that the empathic conversations effectively created a supportive environment</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802553">
                <a:tc>
                  <a:txBody>
                    <a:bodyPr anchor="t" rtlCol="false"/>
                    <a:lstStyle/>
                    <a:p>
                      <a:pPr algn="ctr">
                        <a:lnSpc>
                          <a:spcPts val="3084"/>
                        </a:lnSpc>
                        <a:defRPr/>
                      </a:pPr>
                      <a:r>
                        <a:rPr lang="en-US" sz="2202">
                          <a:solidFill>
                            <a:srgbClr val="FFFFFF"/>
                          </a:solidFill>
                          <a:latin typeface="Atma Bold Italics"/>
                        </a:rPr>
                        <a:t>Al-Ajmi, et al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579"/>
                        </a:lnSpc>
                        <a:defRPr/>
                      </a:pPr>
                      <a:r>
                        <a:rPr lang="en-US" sz="1842">
                          <a:solidFill>
                            <a:srgbClr val="000000"/>
                          </a:solidFill>
                          <a:latin typeface="Open Sans Light"/>
                        </a:rPr>
                        <a:t>Flight booking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Wit.ai framework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Telegram bot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The evaluation results showed that the developed system was effective in booking and was easy to use. it also became</a:t>
                      </a:r>
                      <a:endParaRPr lang="en-US" sz="1100"/>
                    </a:p>
                    <a:p>
                      <a:pPr algn="ctr">
                        <a:lnSpc>
                          <a:spcPts val="2579"/>
                        </a:lnSpc>
                      </a:pPr>
                      <a:r>
                        <a:rPr lang="en-US" sz="1842">
                          <a:solidFill>
                            <a:srgbClr val="000000"/>
                          </a:solidFill>
                          <a:latin typeface="Open Sans Light"/>
                        </a:rPr>
                        <a:t>smarter after being fed with participant booking examples.</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473029">
                <a:tc>
                  <a:txBody>
                    <a:bodyPr anchor="t" rtlCol="false"/>
                    <a:lstStyle/>
                    <a:p>
                      <a:pPr algn="ctr">
                        <a:lnSpc>
                          <a:spcPts val="3084"/>
                        </a:lnSpc>
                        <a:defRPr/>
                      </a:pPr>
                      <a:r>
                        <a:rPr lang="en-US" sz="2202">
                          <a:solidFill>
                            <a:srgbClr val="FFFFFF"/>
                          </a:solidFill>
                          <a:latin typeface="Atma Bold Bold"/>
                        </a:rPr>
                        <a:t>Alshareef et al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859"/>
                        </a:lnSpc>
                        <a:defRPr/>
                      </a:pPr>
                      <a:r>
                        <a:rPr lang="en-US" sz="2042">
                          <a:solidFill>
                            <a:srgbClr val="000000"/>
                          </a:solidFill>
                          <a:latin typeface="Open Sans Light"/>
                        </a:rPr>
                        <a:t>Open domain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seq2seq Neural Network pre-trained word embedding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Integrable Chatbot</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The average BLEU score of the pretrained word embedding model with Fast-Text achieved high average BLEU score than the not pretrained model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443171">
                <a:tc>
                  <a:txBody>
                    <a:bodyPr anchor="t" rtlCol="false"/>
                    <a:lstStyle/>
                    <a:p>
                      <a:pPr algn="ctr">
                        <a:lnSpc>
                          <a:spcPts val="3084"/>
                        </a:lnSpc>
                        <a:defRPr/>
                      </a:pPr>
                      <a:r>
                        <a:rPr lang="en-US" sz="2202">
                          <a:solidFill>
                            <a:srgbClr val="FFFFFF"/>
                          </a:solidFill>
                          <a:latin typeface="Atma Bold Bold"/>
                        </a:rPr>
                        <a:t>Alhassan et al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520"/>
                        </a:lnSpc>
                        <a:defRPr/>
                      </a:pPr>
                      <a:r>
                        <a:rPr lang="en-US" sz="1800">
                          <a:solidFill>
                            <a:srgbClr val="050A30"/>
                          </a:solidFill>
                          <a:latin typeface="Open Sans Light"/>
                        </a:rPr>
                        <a:t>Troubleshooting</a:t>
                      </a:r>
                      <a:endParaRPr lang="en-US" sz="1100"/>
                    </a:p>
                    <a:p>
                      <a:pPr algn="ctr">
                        <a:lnSpc>
                          <a:spcPts val="2520"/>
                        </a:lnSpc>
                      </a:pPr>
                      <a:r>
                        <a:rPr lang="en-US" sz="1800">
                          <a:solidFill>
                            <a:srgbClr val="050A30"/>
                          </a:solidFill>
                          <a:latin typeface="Open Sans Light"/>
                        </a:rPr>
                        <a:t>IT problems</a:t>
                      </a:r>
                    </a:p>
                    <a:p>
                      <a:pPr algn="ctr">
                        <a:lnSpc>
                          <a:spcPts val="2520"/>
                        </a:lnSpc>
                      </a:pPr>
                      <a:r>
                        <a:rPr lang="en-US" sz="1800">
                          <a:solidFill>
                            <a:srgbClr val="050A30"/>
                          </a:solidFill>
                          <a:latin typeface="Open Sans Light"/>
                        </a:rPr>
                        <a:t>leshooting</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859"/>
                        </a:lnSpc>
                        <a:defRPr/>
                      </a:pPr>
                      <a:r>
                        <a:rPr lang="en-US" sz="2042">
                          <a:solidFill>
                            <a:srgbClr val="000000"/>
                          </a:solidFill>
                          <a:latin typeface="Open Sans Light"/>
                        </a:rPr>
                        <a:t>AI keyword matching</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N/A</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79"/>
                        </a:lnSpc>
                        <a:defRPr/>
                      </a:pPr>
                      <a:r>
                        <a:rPr lang="en-US" sz="1842">
                          <a:solidFill>
                            <a:srgbClr val="000000"/>
                          </a:solidFill>
                          <a:latin typeface="Open Sans Light"/>
                        </a:rPr>
                        <a:t>Chatbot could handle any type of Arabic data without having strict inputs to a specific form.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260264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1493250"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980843" y="-5064362"/>
            <a:ext cx="7662397" cy="6227439"/>
          </a:xfrm>
          <a:custGeom>
            <a:avLst/>
            <a:gdLst/>
            <a:ahLst/>
            <a:cxnLst/>
            <a:rect r="r" b="b" t="t" l="l"/>
            <a:pathLst>
              <a:path h="6227439" w="7662397">
                <a:moveTo>
                  <a:pt x="0" y="0"/>
                </a:moveTo>
                <a:lnTo>
                  <a:pt x="7662397" y="0"/>
                </a:lnTo>
                <a:lnTo>
                  <a:pt x="7662397" y="6227439"/>
                </a:lnTo>
                <a:lnTo>
                  <a:pt x="0" y="6227439"/>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605015" y="5003497"/>
            <a:ext cx="4662409" cy="5214267"/>
            <a:chOff x="0" y="0"/>
            <a:chExt cx="6216545" cy="6952356"/>
          </a:xfrm>
        </p:grpSpPr>
        <p:sp>
          <p:nvSpPr>
            <p:cNvPr name="TextBox 6" id="6"/>
            <p:cNvSpPr txBox="true"/>
            <p:nvPr/>
          </p:nvSpPr>
          <p:spPr>
            <a:xfrm rot="0">
              <a:off x="1412315" y="6029655"/>
              <a:ext cx="1045937" cy="922702"/>
            </a:xfrm>
            <a:prstGeom prst="rect">
              <a:avLst/>
            </a:prstGeom>
          </p:spPr>
          <p:txBody>
            <a:bodyPr anchor="t" rtlCol="false" tIns="0" lIns="0" bIns="0" rIns="0">
              <a:spAutoFit/>
            </a:bodyPr>
            <a:lstStyle/>
            <a:p>
              <a:pPr algn="ctr">
                <a:lnSpc>
                  <a:spcPts val="2813"/>
                </a:lnSpc>
              </a:pPr>
              <a:r>
                <a:rPr lang="en-US" sz="2009">
                  <a:solidFill>
                    <a:srgbClr val="000000"/>
                  </a:solidFill>
                  <a:latin typeface="Canva Sans Bold"/>
                </a:rPr>
                <a:t>4</a:t>
              </a:r>
            </a:p>
            <a:p>
              <a:pPr algn="ctr">
                <a:lnSpc>
                  <a:spcPts val="2813"/>
                </a:lnSpc>
              </a:pPr>
              <a:r>
                <a:rPr lang="en-US" sz="2009">
                  <a:solidFill>
                    <a:srgbClr val="000000"/>
                  </a:solidFill>
                  <a:latin typeface="Canva Sans Bold"/>
                </a:rPr>
                <a:t>40.8%</a:t>
              </a:r>
            </a:p>
          </p:txBody>
        </p:sp>
        <p:sp>
          <p:nvSpPr>
            <p:cNvPr name="TextBox 7" id="7"/>
            <p:cNvSpPr txBox="true"/>
            <p:nvPr/>
          </p:nvSpPr>
          <p:spPr>
            <a:xfrm rot="0">
              <a:off x="5229039" y="2242146"/>
              <a:ext cx="987506" cy="922702"/>
            </a:xfrm>
            <a:prstGeom prst="rect">
              <a:avLst/>
            </a:prstGeom>
          </p:spPr>
          <p:txBody>
            <a:bodyPr anchor="t" rtlCol="false" tIns="0" lIns="0" bIns="0" rIns="0">
              <a:spAutoFit/>
            </a:bodyPr>
            <a:lstStyle/>
            <a:p>
              <a:pPr algn="ctr">
                <a:lnSpc>
                  <a:spcPts val="2813"/>
                </a:lnSpc>
              </a:pPr>
              <a:r>
                <a:rPr lang="en-US" sz="2009">
                  <a:solidFill>
                    <a:srgbClr val="000000"/>
                  </a:solidFill>
                  <a:latin typeface="Canva Sans Bold"/>
                </a:rPr>
                <a:t>3</a:t>
              </a:r>
            </a:p>
            <a:p>
              <a:pPr algn="ctr">
                <a:lnSpc>
                  <a:spcPts val="2813"/>
                </a:lnSpc>
              </a:pPr>
              <a:r>
                <a:rPr lang="en-US" sz="2009">
                  <a:solidFill>
                    <a:srgbClr val="000000"/>
                  </a:solidFill>
                  <a:latin typeface="Canva Sans Bold"/>
                </a:rPr>
                <a:t>25.5%</a:t>
              </a:r>
            </a:p>
          </p:txBody>
        </p:sp>
        <p:sp>
          <p:nvSpPr>
            <p:cNvPr name="TextBox 8" id="8"/>
            <p:cNvSpPr txBox="true"/>
            <p:nvPr/>
          </p:nvSpPr>
          <p:spPr>
            <a:xfrm rot="0">
              <a:off x="0" y="870930"/>
              <a:ext cx="987506" cy="922702"/>
            </a:xfrm>
            <a:prstGeom prst="rect">
              <a:avLst/>
            </a:prstGeom>
          </p:spPr>
          <p:txBody>
            <a:bodyPr anchor="t" rtlCol="false" tIns="0" lIns="0" bIns="0" rIns="0">
              <a:spAutoFit/>
            </a:bodyPr>
            <a:lstStyle/>
            <a:p>
              <a:pPr algn="ctr">
                <a:lnSpc>
                  <a:spcPts val="2813"/>
                </a:lnSpc>
              </a:pPr>
              <a:r>
                <a:rPr lang="en-US" sz="2009">
                  <a:solidFill>
                    <a:srgbClr val="000000"/>
                  </a:solidFill>
                  <a:latin typeface="Canva Sans Bold"/>
                </a:rPr>
                <a:t>5</a:t>
              </a:r>
            </a:p>
            <a:p>
              <a:pPr algn="ctr">
                <a:lnSpc>
                  <a:spcPts val="2813"/>
                </a:lnSpc>
              </a:pPr>
              <a:r>
                <a:rPr lang="en-US" sz="2009">
                  <a:solidFill>
                    <a:srgbClr val="000000"/>
                  </a:solidFill>
                  <a:latin typeface="Canva Sans Bold"/>
                </a:rPr>
                <a:t>25.5%</a:t>
              </a:r>
            </a:p>
          </p:txBody>
        </p:sp>
        <p:sp>
          <p:nvSpPr>
            <p:cNvPr name="TextBox 9" id="9"/>
            <p:cNvSpPr txBox="true"/>
            <p:nvPr/>
          </p:nvSpPr>
          <p:spPr>
            <a:xfrm rot="0">
              <a:off x="2729121" y="-47625"/>
              <a:ext cx="779424" cy="922702"/>
            </a:xfrm>
            <a:prstGeom prst="rect">
              <a:avLst/>
            </a:prstGeom>
          </p:spPr>
          <p:txBody>
            <a:bodyPr anchor="t" rtlCol="false" tIns="0" lIns="0" bIns="0" rIns="0">
              <a:spAutoFit/>
            </a:bodyPr>
            <a:lstStyle/>
            <a:p>
              <a:pPr algn="ctr">
                <a:lnSpc>
                  <a:spcPts val="2813"/>
                </a:lnSpc>
              </a:pPr>
              <a:r>
                <a:rPr lang="en-US" sz="2009">
                  <a:solidFill>
                    <a:srgbClr val="000000"/>
                  </a:solidFill>
                  <a:latin typeface="Canva Sans Bold"/>
                </a:rPr>
                <a:t>1</a:t>
              </a:r>
            </a:p>
            <a:p>
              <a:pPr algn="ctr">
                <a:lnSpc>
                  <a:spcPts val="2813"/>
                </a:lnSpc>
              </a:pPr>
              <a:r>
                <a:rPr lang="en-US" sz="2009">
                  <a:solidFill>
                    <a:srgbClr val="000000"/>
                  </a:solidFill>
                  <a:latin typeface="Canva Sans Bold"/>
                </a:rPr>
                <a:t>4.1%</a:t>
              </a:r>
            </a:p>
          </p:txBody>
        </p:sp>
        <p:grpSp>
          <p:nvGrpSpPr>
            <p:cNvPr name="Group 10" id="10"/>
            <p:cNvGrpSpPr>
              <a:grpSpLocks noChangeAspect="true"/>
            </p:cNvGrpSpPr>
            <p:nvPr/>
          </p:nvGrpSpPr>
          <p:grpSpPr>
            <a:xfrm rot="0">
              <a:off x="334800" y="1126826"/>
              <a:ext cx="4774691" cy="4774691"/>
              <a:chOff x="0" y="0"/>
              <a:chExt cx="2540000" cy="2540000"/>
            </a:xfrm>
          </p:grpSpPr>
          <p:sp>
            <p:nvSpPr>
              <p:cNvPr name="Freeform 11" id="11"/>
              <p:cNvSpPr/>
              <p:nvPr/>
            </p:nvSpPr>
            <p:spPr>
              <a:xfrm flipH="false" flipV="false" rot="0">
                <a:off x="1270000" y="0"/>
                <a:ext cx="383136" cy="1270000"/>
              </a:xfrm>
              <a:custGeom>
                <a:avLst/>
                <a:gdLst/>
                <a:ahLst/>
                <a:cxnLst/>
                <a:rect r="r" b="b" t="t" l="l"/>
                <a:pathLst>
                  <a:path h="1270000" w="383136">
                    <a:moveTo>
                      <a:pt x="0" y="0"/>
                    </a:moveTo>
                    <a:cubicBezTo>
                      <a:pt x="129988" y="0"/>
                      <a:pt x="259205" y="19956"/>
                      <a:pt x="383136" y="59171"/>
                    </a:cubicBezTo>
                    <a:lnTo>
                      <a:pt x="0" y="1270000"/>
                    </a:lnTo>
                    <a:close/>
                  </a:path>
                </a:pathLst>
              </a:custGeom>
              <a:solidFill>
                <a:srgbClr val="6CE5E8"/>
              </a:solidFill>
            </p:spPr>
          </p:sp>
          <p:sp>
            <p:nvSpPr>
              <p:cNvPr name="Freeform 12" id="12"/>
              <p:cNvSpPr/>
              <p:nvPr/>
            </p:nvSpPr>
            <p:spPr>
              <a:xfrm flipH="false" flipV="false" rot="0">
                <a:off x="1270000" y="41536"/>
                <a:ext cx="677738" cy="1228464"/>
              </a:xfrm>
              <a:custGeom>
                <a:avLst/>
                <a:gdLst/>
                <a:ahLst/>
                <a:cxnLst/>
                <a:rect r="r" b="b" t="t" l="l"/>
                <a:pathLst>
                  <a:path h="1228464" w="677738">
                    <a:moveTo>
                      <a:pt x="322141" y="0"/>
                    </a:moveTo>
                    <a:cubicBezTo>
                      <a:pt x="447878" y="32972"/>
                      <a:pt x="567807" y="85052"/>
                      <a:pt x="677738" y="154420"/>
                    </a:cubicBezTo>
                    <a:lnTo>
                      <a:pt x="0" y="1228464"/>
                    </a:lnTo>
                    <a:close/>
                  </a:path>
                </a:pathLst>
              </a:custGeom>
              <a:solidFill>
                <a:srgbClr val="41B8D5"/>
              </a:solidFill>
            </p:spPr>
          </p:sp>
          <p:sp>
            <p:nvSpPr>
              <p:cNvPr name="Freeform 13" id="13"/>
              <p:cNvSpPr/>
              <p:nvPr/>
            </p:nvSpPr>
            <p:spPr>
              <a:xfrm flipH="false" flipV="false" rot="0">
                <a:off x="1270000" y="163425"/>
                <a:ext cx="1317550" cy="1818389"/>
              </a:xfrm>
              <a:custGeom>
                <a:avLst/>
                <a:gdLst/>
                <a:ahLst/>
                <a:cxnLst/>
                <a:rect r="r" b="b" t="t" l="l"/>
                <a:pathLst>
                  <a:path h="1818389" w="1317550">
                    <a:moveTo>
                      <a:pt x="623211" y="0"/>
                    </a:moveTo>
                    <a:cubicBezTo>
                      <a:pt x="932458" y="174165"/>
                      <a:pt x="1154717" y="469789"/>
                      <a:pt x="1236133" y="815243"/>
                    </a:cubicBezTo>
                    <a:cubicBezTo>
                      <a:pt x="1317550" y="1160697"/>
                      <a:pt x="1250696" y="1524459"/>
                      <a:pt x="1051770" y="1818390"/>
                    </a:cubicBezTo>
                    <a:lnTo>
                      <a:pt x="0" y="1106575"/>
                    </a:lnTo>
                    <a:close/>
                  </a:path>
                </a:pathLst>
              </a:custGeom>
              <a:solidFill>
                <a:srgbClr val="2D8BBA"/>
              </a:solidFill>
            </p:spPr>
          </p:sp>
          <p:sp>
            <p:nvSpPr>
              <p:cNvPr name="Freeform 14" id="14"/>
              <p:cNvSpPr/>
              <p:nvPr/>
            </p:nvSpPr>
            <p:spPr>
              <a:xfrm flipH="false" flipV="false" rot="0">
                <a:off x="-10094" y="1247214"/>
                <a:ext cx="2366126" cy="1402246"/>
              </a:xfrm>
              <a:custGeom>
                <a:avLst/>
                <a:gdLst/>
                <a:ahLst/>
                <a:cxnLst/>
                <a:rect r="r" b="b" t="t" l="l"/>
                <a:pathLst>
                  <a:path h="1402246" w="2366126">
                    <a:moveTo>
                      <a:pt x="2366125" y="681145"/>
                    </a:moveTo>
                    <a:cubicBezTo>
                      <a:pt x="2068568" y="1171997"/>
                      <a:pt x="1478759" y="1402246"/>
                      <a:pt x="927345" y="1242814"/>
                    </a:cubicBezTo>
                    <a:cubicBezTo>
                      <a:pt x="375931" y="1083383"/>
                      <a:pt x="0" y="573907"/>
                      <a:pt x="10298" y="0"/>
                    </a:cubicBezTo>
                    <a:lnTo>
                      <a:pt x="1280094" y="22786"/>
                    </a:lnTo>
                    <a:close/>
                  </a:path>
                </a:pathLst>
              </a:custGeom>
              <a:solidFill>
                <a:srgbClr val="31356E"/>
              </a:solidFill>
            </p:spPr>
          </p:sp>
          <p:sp>
            <p:nvSpPr>
              <p:cNvPr name="Freeform 15" id="15"/>
              <p:cNvSpPr/>
              <p:nvPr/>
            </p:nvSpPr>
            <p:spPr>
              <a:xfrm flipH="false" flipV="false" rot="0">
                <a:off x="-10369" y="0"/>
                <a:ext cx="1280369" cy="1310705"/>
              </a:xfrm>
              <a:custGeom>
                <a:avLst/>
                <a:gdLst/>
                <a:ahLst/>
                <a:cxnLst/>
                <a:rect r="r" b="b" t="t" l="l"/>
                <a:pathLst>
                  <a:path h="1310705" w="1280369">
                    <a:moveTo>
                      <a:pt x="11022" y="1310705"/>
                    </a:moveTo>
                    <a:cubicBezTo>
                      <a:pt x="0" y="967020"/>
                      <a:pt x="128814" y="633554"/>
                      <a:pt x="368021" y="386529"/>
                    </a:cubicBezTo>
                    <a:cubicBezTo>
                      <a:pt x="607228" y="139503"/>
                      <a:pt x="936380" y="34"/>
                      <a:pt x="1280242" y="0"/>
                    </a:cubicBezTo>
                    <a:lnTo>
                      <a:pt x="1280369" y="1270000"/>
                    </a:lnTo>
                    <a:close/>
                  </a:path>
                </a:pathLst>
              </a:custGeom>
              <a:solidFill>
                <a:srgbClr val="01126A"/>
              </a:solidFill>
            </p:spPr>
          </p:sp>
        </p:grpSp>
      </p:grpSp>
      <p:grpSp>
        <p:nvGrpSpPr>
          <p:cNvPr name="Group 16" id="16"/>
          <p:cNvGrpSpPr/>
          <p:nvPr/>
        </p:nvGrpSpPr>
        <p:grpSpPr>
          <a:xfrm rot="0">
            <a:off x="1189780" y="5322870"/>
            <a:ext cx="4143497" cy="4539940"/>
            <a:chOff x="0" y="0"/>
            <a:chExt cx="5524663" cy="6053254"/>
          </a:xfrm>
        </p:grpSpPr>
        <p:sp>
          <p:nvSpPr>
            <p:cNvPr name="TextBox 17" id="17"/>
            <p:cNvSpPr txBox="true"/>
            <p:nvPr/>
          </p:nvSpPr>
          <p:spPr>
            <a:xfrm rot="0">
              <a:off x="355278" y="5119257"/>
              <a:ext cx="1013597" cy="933997"/>
            </a:xfrm>
            <a:prstGeom prst="rect">
              <a:avLst/>
            </a:prstGeom>
          </p:spPr>
          <p:txBody>
            <a:bodyPr anchor="t" rtlCol="false" tIns="0" lIns="0" bIns="0" rIns="0">
              <a:spAutoFit/>
            </a:bodyPr>
            <a:lstStyle/>
            <a:p>
              <a:pPr algn="ctr">
                <a:lnSpc>
                  <a:spcPts val="2898"/>
                </a:lnSpc>
              </a:pPr>
              <a:r>
                <a:rPr lang="en-US" sz="2070">
                  <a:solidFill>
                    <a:srgbClr val="000000"/>
                  </a:solidFill>
                  <a:latin typeface="Canva Sans Bold"/>
                </a:rPr>
                <a:t>5-7</a:t>
              </a:r>
            </a:p>
            <a:p>
              <a:pPr algn="ctr">
                <a:lnSpc>
                  <a:spcPts val="2898"/>
                </a:lnSpc>
              </a:pPr>
              <a:r>
                <a:rPr lang="en-US" sz="2070">
                  <a:solidFill>
                    <a:srgbClr val="000000"/>
                  </a:solidFill>
                  <a:latin typeface="Canva Sans Bold"/>
                </a:rPr>
                <a:t>45.1%</a:t>
              </a:r>
            </a:p>
          </p:txBody>
        </p:sp>
        <p:sp>
          <p:nvSpPr>
            <p:cNvPr name="TextBox 18" id="18"/>
            <p:cNvSpPr txBox="true"/>
            <p:nvPr/>
          </p:nvSpPr>
          <p:spPr>
            <a:xfrm rot="0">
              <a:off x="4499652" y="1095069"/>
              <a:ext cx="1025011" cy="933997"/>
            </a:xfrm>
            <a:prstGeom prst="rect">
              <a:avLst/>
            </a:prstGeom>
          </p:spPr>
          <p:txBody>
            <a:bodyPr anchor="t" rtlCol="false" tIns="0" lIns="0" bIns="0" rIns="0">
              <a:spAutoFit/>
            </a:bodyPr>
            <a:lstStyle/>
            <a:p>
              <a:pPr algn="ctr">
                <a:lnSpc>
                  <a:spcPts val="2898"/>
                </a:lnSpc>
              </a:pPr>
              <a:r>
                <a:rPr lang="en-US" sz="2070">
                  <a:solidFill>
                    <a:srgbClr val="000000"/>
                  </a:solidFill>
                  <a:latin typeface="Canva Sans Bold"/>
                </a:rPr>
                <a:t>1-4</a:t>
              </a:r>
            </a:p>
            <a:p>
              <a:pPr algn="ctr">
                <a:lnSpc>
                  <a:spcPts val="2898"/>
                </a:lnSpc>
              </a:pPr>
              <a:r>
                <a:rPr lang="en-US" sz="2070">
                  <a:solidFill>
                    <a:srgbClr val="000000"/>
                  </a:solidFill>
                  <a:latin typeface="Canva Sans Bold"/>
                </a:rPr>
                <a:t>35.3%</a:t>
              </a:r>
            </a:p>
          </p:txBody>
        </p:sp>
        <p:sp>
          <p:nvSpPr>
            <p:cNvPr name="TextBox 19" id="19"/>
            <p:cNvSpPr txBox="true"/>
            <p:nvPr/>
          </p:nvSpPr>
          <p:spPr>
            <a:xfrm rot="0">
              <a:off x="25470" y="-28575"/>
              <a:ext cx="1038198" cy="933997"/>
            </a:xfrm>
            <a:prstGeom prst="rect">
              <a:avLst/>
            </a:prstGeom>
          </p:spPr>
          <p:txBody>
            <a:bodyPr anchor="t" rtlCol="false" tIns="0" lIns="0" bIns="0" rIns="0">
              <a:spAutoFit/>
            </a:bodyPr>
            <a:lstStyle/>
            <a:p>
              <a:pPr algn="ctr">
                <a:lnSpc>
                  <a:spcPts val="2898"/>
                </a:lnSpc>
              </a:pPr>
              <a:r>
                <a:rPr lang="en-US" sz="2070">
                  <a:solidFill>
                    <a:srgbClr val="000000"/>
                  </a:solidFill>
                  <a:latin typeface="Canva Sans Bold"/>
                </a:rPr>
                <a:t>8-10</a:t>
              </a:r>
            </a:p>
            <a:p>
              <a:pPr algn="ctr">
                <a:lnSpc>
                  <a:spcPts val="2898"/>
                </a:lnSpc>
              </a:pPr>
              <a:r>
                <a:rPr lang="en-US" sz="2070">
                  <a:solidFill>
                    <a:srgbClr val="000000"/>
                  </a:solidFill>
                  <a:latin typeface="Canva Sans Bold"/>
                </a:rPr>
                <a:t>19.6%</a:t>
              </a:r>
            </a:p>
          </p:txBody>
        </p:sp>
        <p:grpSp>
          <p:nvGrpSpPr>
            <p:cNvPr name="Group 20" id="20"/>
            <p:cNvGrpSpPr>
              <a:grpSpLocks noChangeAspect="true"/>
            </p:cNvGrpSpPr>
            <p:nvPr/>
          </p:nvGrpSpPr>
          <p:grpSpPr>
            <a:xfrm rot="0">
              <a:off x="0" y="631307"/>
              <a:ext cx="4594047" cy="4594047"/>
              <a:chOff x="0" y="0"/>
              <a:chExt cx="2540000" cy="2540000"/>
            </a:xfrm>
          </p:grpSpPr>
          <p:sp>
            <p:nvSpPr>
              <p:cNvPr name="Freeform 21" id="21"/>
              <p:cNvSpPr/>
              <p:nvPr/>
            </p:nvSpPr>
            <p:spPr>
              <a:xfrm flipH="false" flipV="false" rot="0">
                <a:off x="1270000" y="0"/>
                <a:ext cx="1359410" cy="2085043"/>
              </a:xfrm>
              <a:custGeom>
                <a:avLst/>
                <a:gdLst/>
                <a:ahLst/>
                <a:cxnLst/>
                <a:rect r="r" b="b" t="t" l="l"/>
                <a:pathLst>
                  <a:path h="2085043" w="1359410">
                    <a:moveTo>
                      <a:pt x="0" y="0"/>
                    </a:moveTo>
                    <a:cubicBezTo>
                      <a:pt x="493256" y="0"/>
                      <a:pt x="941896" y="285605"/>
                      <a:pt x="1150653" y="732508"/>
                    </a:cubicBezTo>
                    <a:cubicBezTo>
                      <a:pt x="1359410" y="1179410"/>
                      <a:pt x="1290519" y="1706764"/>
                      <a:pt x="973964" y="2085042"/>
                    </a:cubicBezTo>
                    <a:lnTo>
                      <a:pt x="0" y="1270000"/>
                    </a:lnTo>
                    <a:close/>
                  </a:path>
                </a:pathLst>
              </a:custGeom>
              <a:solidFill>
                <a:srgbClr val="6CE5E8"/>
              </a:solidFill>
            </p:spPr>
          </p:sp>
          <p:sp>
            <p:nvSpPr>
              <p:cNvPr name="Freeform 22" id="22"/>
              <p:cNvSpPr/>
              <p:nvPr/>
            </p:nvSpPr>
            <p:spPr>
              <a:xfrm flipH="false" flipV="false" rot="0">
                <a:off x="-147157" y="788572"/>
                <a:ext cx="2430639" cy="1900856"/>
              </a:xfrm>
              <a:custGeom>
                <a:avLst/>
                <a:gdLst/>
                <a:ahLst/>
                <a:cxnLst/>
                <a:rect r="r" b="b" t="t" l="l"/>
                <a:pathLst>
                  <a:path h="1900856" w="2430639">
                    <a:moveTo>
                      <a:pt x="2430639" y="1246774"/>
                    </a:moveTo>
                    <a:cubicBezTo>
                      <a:pt x="2046011" y="1756104"/>
                      <a:pt x="1343124" y="1900856"/>
                      <a:pt x="788547" y="1584945"/>
                    </a:cubicBezTo>
                    <a:cubicBezTo>
                      <a:pt x="233970" y="1269034"/>
                      <a:pt x="0" y="590608"/>
                      <a:pt x="241944" y="0"/>
                    </a:cubicBezTo>
                    <a:lnTo>
                      <a:pt x="1417157" y="481428"/>
                    </a:lnTo>
                    <a:close/>
                  </a:path>
                </a:pathLst>
              </a:custGeom>
              <a:solidFill>
                <a:srgbClr val="41B8D5"/>
              </a:solidFill>
            </p:spPr>
          </p:sp>
          <p:sp>
            <p:nvSpPr>
              <p:cNvPr name="Freeform 23" id="23"/>
              <p:cNvSpPr/>
              <p:nvPr/>
            </p:nvSpPr>
            <p:spPr>
              <a:xfrm flipH="false" flipV="false" rot="0">
                <a:off x="72194" y="0"/>
                <a:ext cx="1197806" cy="1270000"/>
              </a:xfrm>
              <a:custGeom>
                <a:avLst/>
                <a:gdLst/>
                <a:ahLst/>
                <a:cxnLst/>
                <a:rect r="r" b="b" t="t" l="l"/>
                <a:pathLst>
                  <a:path h="1270000" w="1197806">
                    <a:moveTo>
                      <a:pt x="0" y="847909"/>
                    </a:moveTo>
                    <a:cubicBezTo>
                      <a:pt x="179020" y="339887"/>
                      <a:pt x="659037" y="54"/>
                      <a:pt x="1197679" y="0"/>
                    </a:cubicBezTo>
                    <a:lnTo>
                      <a:pt x="1197806" y="1270000"/>
                    </a:lnTo>
                    <a:close/>
                  </a:path>
                </a:pathLst>
              </a:custGeom>
              <a:solidFill>
                <a:srgbClr val="2D8BBA"/>
              </a:solidFill>
            </p:spPr>
          </p:sp>
        </p:grpSp>
      </p:grpSp>
      <p:grpSp>
        <p:nvGrpSpPr>
          <p:cNvPr name="Group 24" id="24"/>
          <p:cNvGrpSpPr/>
          <p:nvPr/>
        </p:nvGrpSpPr>
        <p:grpSpPr>
          <a:xfrm rot="0">
            <a:off x="6365728" y="5185723"/>
            <a:ext cx="4821921" cy="4186060"/>
            <a:chOff x="0" y="0"/>
            <a:chExt cx="6429228" cy="5581413"/>
          </a:xfrm>
        </p:grpSpPr>
        <p:sp>
          <p:nvSpPr>
            <p:cNvPr name="TextBox 25" id="25"/>
            <p:cNvSpPr txBox="true"/>
            <p:nvPr/>
          </p:nvSpPr>
          <p:spPr>
            <a:xfrm rot="0">
              <a:off x="5482215" y="4666875"/>
              <a:ext cx="947013" cy="909625"/>
            </a:xfrm>
            <a:prstGeom prst="rect">
              <a:avLst/>
            </a:prstGeom>
          </p:spPr>
          <p:txBody>
            <a:bodyPr anchor="t" rtlCol="false" tIns="0" lIns="0" bIns="0" rIns="0">
              <a:spAutoFit/>
            </a:bodyPr>
            <a:lstStyle/>
            <a:p>
              <a:pPr algn="ctr">
                <a:lnSpc>
                  <a:spcPts val="2799"/>
                </a:lnSpc>
              </a:pPr>
              <a:r>
                <a:rPr lang="en-US" sz="1999">
                  <a:solidFill>
                    <a:srgbClr val="000000"/>
                  </a:solidFill>
                  <a:latin typeface="Canva Sans Bold"/>
                </a:rPr>
                <a:t>YES</a:t>
              </a:r>
            </a:p>
            <a:p>
              <a:pPr algn="ctr">
                <a:lnSpc>
                  <a:spcPts val="2799"/>
                </a:lnSpc>
              </a:pPr>
              <a:r>
                <a:rPr lang="en-US" sz="1999">
                  <a:solidFill>
                    <a:srgbClr val="000000"/>
                  </a:solidFill>
                  <a:latin typeface="Canva Sans Bold"/>
                </a:rPr>
                <a:t>71.4%</a:t>
              </a:r>
            </a:p>
          </p:txBody>
        </p:sp>
        <p:sp>
          <p:nvSpPr>
            <p:cNvPr name="TextBox 26" id="26"/>
            <p:cNvSpPr txBox="true"/>
            <p:nvPr/>
          </p:nvSpPr>
          <p:spPr>
            <a:xfrm rot="0">
              <a:off x="0" y="1983387"/>
              <a:ext cx="1209078" cy="909625"/>
            </a:xfrm>
            <a:prstGeom prst="rect">
              <a:avLst/>
            </a:prstGeom>
          </p:spPr>
          <p:txBody>
            <a:bodyPr anchor="t" rtlCol="false" tIns="0" lIns="0" bIns="0" rIns="0">
              <a:spAutoFit/>
            </a:bodyPr>
            <a:lstStyle/>
            <a:p>
              <a:pPr algn="ctr">
                <a:lnSpc>
                  <a:spcPts val="2799"/>
                </a:lnSpc>
              </a:pPr>
              <a:r>
                <a:rPr lang="en-US" sz="1999">
                  <a:solidFill>
                    <a:srgbClr val="000000"/>
                  </a:solidFill>
                  <a:latin typeface="Canva Sans Bold"/>
                </a:rPr>
                <a:t>MAYBE</a:t>
              </a:r>
            </a:p>
            <a:p>
              <a:pPr algn="ctr">
                <a:lnSpc>
                  <a:spcPts val="2799"/>
                </a:lnSpc>
              </a:pPr>
              <a:r>
                <a:rPr lang="en-US" sz="1999">
                  <a:solidFill>
                    <a:srgbClr val="000000"/>
                  </a:solidFill>
                  <a:latin typeface="Canva Sans Bold"/>
                </a:rPr>
                <a:t>15.3%</a:t>
              </a:r>
            </a:p>
          </p:txBody>
        </p:sp>
        <p:sp>
          <p:nvSpPr>
            <p:cNvPr name="TextBox 27" id="27"/>
            <p:cNvSpPr txBox="true"/>
            <p:nvPr/>
          </p:nvSpPr>
          <p:spPr>
            <a:xfrm rot="0">
              <a:off x="1842927" y="-38100"/>
              <a:ext cx="965059" cy="909625"/>
            </a:xfrm>
            <a:prstGeom prst="rect">
              <a:avLst/>
            </a:prstGeom>
          </p:spPr>
          <p:txBody>
            <a:bodyPr anchor="t" rtlCol="false" tIns="0" lIns="0" bIns="0" rIns="0">
              <a:spAutoFit/>
            </a:bodyPr>
            <a:lstStyle/>
            <a:p>
              <a:pPr algn="ctr">
                <a:lnSpc>
                  <a:spcPts val="2799"/>
                </a:lnSpc>
              </a:pPr>
              <a:r>
                <a:rPr lang="en-US" sz="1999">
                  <a:solidFill>
                    <a:srgbClr val="000000"/>
                  </a:solidFill>
                  <a:latin typeface="Canva Sans Bold"/>
                </a:rPr>
                <a:t>NO</a:t>
              </a:r>
            </a:p>
            <a:p>
              <a:pPr algn="ctr">
                <a:lnSpc>
                  <a:spcPts val="2799"/>
                </a:lnSpc>
              </a:pPr>
              <a:r>
                <a:rPr lang="en-US" sz="1999">
                  <a:solidFill>
                    <a:srgbClr val="000000"/>
                  </a:solidFill>
                  <a:latin typeface="Canva Sans Bold"/>
                </a:rPr>
                <a:t>13.3%</a:t>
              </a:r>
            </a:p>
          </p:txBody>
        </p:sp>
        <p:grpSp>
          <p:nvGrpSpPr>
            <p:cNvPr name="Group 28" id="28"/>
            <p:cNvGrpSpPr>
              <a:grpSpLocks noChangeAspect="true"/>
            </p:cNvGrpSpPr>
            <p:nvPr/>
          </p:nvGrpSpPr>
          <p:grpSpPr>
            <a:xfrm rot="0">
              <a:off x="1215683" y="885121"/>
              <a:ext cx="4696292" cy="4696292"/>
              <a:chOff x="0" y="0"/>
              <a:chExt cx="2540000" cy="2540000"/>
            </a:xfrm>
          </p:grpSpPr>
          <p:sp>
            <p:nvSpPr>
              <p:cNvPr name="Freeform 29" id="29"/>
              <p:cNvSpPr/>
              <p:nvPr/>
            </p:nvSpPr>
            <p:spPr>
              <a:xfrm flipH="false" flipV="false" rot="0">
                <a:off x="19265" y="0"/>
                <a:ext cx="2557676" cy="2609467"/>
              </a:xfrm>
              <a:custGeom>
                <a:avLst/>
                <a:gdLst/>
                <a:ahLst/>
                <a:cxnLst/>
                <a:rect r="r" b="b" t="t" l="l"/>
                <a:pathLst>
                  <a:path h="2609467" w="2557676">
                    <a:moveTo>
                      <a:pt x="1250735" y="0"/>
                    </a:moveTo>
                    <a:cubicBezTo>
                      <a:pt x="1923475" y="0"/>
                      <a:pt x="2479503" y="524609"/>
                      <a:pt x="2518590" y="1196212"/>
                    </a:cubicBezTo>
                    <a:cubicBezTo>
                      <a:pt x="2557676" y="1867816"/>
                      <a:pt x="2066259" y="2453385"/>
                      <a:pt x="1398061" y="2531426"/>
                    </a:cubicBezTo>
                    <a:cubicBezTo>
                      <a:pt x="729863" y="2609467"/>
                      <a:pt x="116731" y="2152902"/>
                      <a:pt x="0" y="1490366"/>
                    </a:cubicBezTo>
                    <a:lnTo>
                      <a:pt x="1250735" y="1270000"/>
                    </a:lnTo>
                    <a:close/>
                  </a:path>
                </a:pathLst>
              </a:custGeom>
              <a:solidFill>
                <a:srgbClr val="6CE5E8"/>
              </a:solidFill>
            </p:spPr>
          </p:sp>
          <p:sp>
            <p:nvSpPr>
              <p:cNvPr name="Freeform 30" id="30"/>
              <p:cNvSpPr/>
              <p:nvPr/>
            </p:nvSpPr>
            <p:spPr>
              <a:xfrm flipH="false" flipV="false" rot="0">
                <a:off x="-65548" y="370257"/>
                <a:ext cx="1335548" cy="1182345"/>
              </a:xfrm>
              <a:custGeom>
                <a:avLst/>
                <a:gdLst/>
                <a:ahLst/>
                <a:cxnLst/>
                <a:rect r="r" b="b" t="t" l="l"/>
                <a:pathLst>
                  <a:path h="1182345" w="1335548">
                    <a:moveTo>
                      <a:pt x="97390" y="1182345"/>
                    </a:moveTo>
                    <a:cubicBezTo>
                      <a:pt x="0" y="755653"/>
                      <a:pt x="129176" y="308882"/>
                      <a:pt x="439243" y="0"/>
                    </a:cubicBezTo>
                    <a:lnTo>
                      <a:pt x="1335548" y="899743"/>
                    </a:lnTo>
                    <a:close/>
                  </a:path>
                </a:pathLst>
              </a:custGeom>
              <a:solidFill>
                <a:srgbClr val="41B8D5"/>
              </a:solidFill>
            </p:spPr>
          </p:sp>
          <p:sp>
            <p:nvSpPr>
              <p:cNvPr name="Freeform 31" id="31"/>
              <p:cNvSpPr/>
              <p:nvPr/>
            </p:nvSpPr>
            <p:spPr>
              <a:xfrm flipH="false" flipV="false" rot="0">
                <a:off x="329847" y="0"/>
                <a:ext cx="940153" cy="1270000"/>
              </a:xfrm>
              <a:custGeom>
                <a:avLst/>
                <a:gdLst/>
                <a:ahLst/>
                <a:cxnLst/>
                <a:rect r="r" b="b" t="t" l="l"/>
                <a:pathLst>
                  <a:path h="1270000" w="940153">
                    <a:moveTo>
                      <a:pt x="0" y="416178"/>
                    </a:moveTo>
                    <a:cubicBezTo>
                      <a:pt x="240680" y="151163"/>
                      <a:pt x="582032" y="36"/>
                      <a:pt x="940026" y="0"/>
                    </a:cubicBezTo>
                    <a:lnTo>
                      <a:pt x="940153" y="1270000"/>
                    </a:lnTo>
                    <a:close/>
                  </a:path>
                </a:pathLst>
              </a:custGeom>
              <a:solidFill>
                <a:srgbClr val="2D8BBA"/>
              </a:solidFill>
            </p:spPr>
          </p:sp>
        </p:grpSp>
      </p:grpSp>
      <p:sp>
        <p:nvSpPr>
          <p:cNvPr name="Freeform 32" id="32"/>
          <p:cNvSpPr/>
          <p:nvPr/>
        </p:nvSpPr>
        <p:spPr>
          <a:xfrm flipH="false" flipV="false" rot="0">
            <a:off x="3896748" y="83307"/>
            <a:ext cx="714758" cy="1015806"/>
          </a:xfrm>
          <a:custGeom>
            <a:avLst/>
            <a:gdLst/>
            <a:ahLst/>
            <a:cxnLst/>
            <a:rect r="r" b="b" t="t" l="l"/>
            <a:pathLst>
              <a:path h="1015806" w="714758">
                <a:moveTo>
                  <a:pt x="0" y="0"/>
                </a:moveTo>
                <a:lnTo>
                  <a:pt x="714758" y="0"/>
                </a:lnTo>
                <a:lnTo>
                  <a:pt x="714758" y="1015806"/>
                </a:lnTo>
                <a:lnTo>
                  <a:pt x="0" y="1015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586824" y="86017"/>
            <a:ext cx="15092149" cy="1077060"/>
          </a:xfrm>
          <a:prstGeom prst="rect">
            <a:avLst/>
          </a:prstGeom>
        </p:spPr>
        <p:txBody>
          <a:bodyPr anchor="t" rtlCol="false" tIns="0" lIns="0" bIns="0" rIns="0">
            <a:spAutoFit/>
          </a:bodyPr>
          <a:lstStyle/>
          <a:p>
            <a:pPr algn="ctr">
              <a:lnSpc>
                <a:spcPts val="8323"/>
              </a:lnSpc>
            </a:pPr>
            <a:r>
              <a:rPr lang="en-US" sz="7566">
                <a:solidFill>
                  <a:srgbClr val="12229D"/>
                </a:solidFill>
                <a:latin typeface="RoxboroughCF Bold Bold"/>
              </a:rPr>
              <a:t>QUESTIONNAIRE</a:t>
            </a:r>
          </a:p>
        </p:txBody>
      </p:sp>
      <p:sp>
        <p:nvSpPr>
          <p:cNvPr name="TextBox 34" id="34"/>
          <p:cNvSpPr txBox="true"/>
          <p:nvPr/>
        </p:nvSpPr>
        <p:spPr>
          <a:xfrm rot="0">
            <a:off x="12345848" y="3506256"/>
            <a:ext cx="5180743" cy="1045845"/>
          </a:xfrm>
          <a:prstGeom prst="rect">
            <a:avLst/>
          </a:prstGeom>
        </p:spPr>
        <p:txBody>
          <a:bodyPr anchor="t" rtlCol="false" tIns="0" lIns="0" bIns="0" rIns="0">
            <a:spAutoFit/>
          </a:bodyPr>
          <a:lstStyle/>
          <a:p>
            <a:pPr algn="ctr">
              <a:lnSpc>
                <a:spcPts val="4320"/>
              </a:lnSpc>
            </a:pPr>
            <a:r>
              <a:rPr lang="en-US" sz="2400" spc="96">
                <a:solidFill>
                  <a:srgbClr val="050A30"/>
                </a:solidFill>
                <a:latin typeface="IBM Plex Mono Bold"/>
              </a:rPr>
              <a:t>please rate your experience with chatbots.</a:t>
            </a:r>
          </a:p>
        </p:txBody>
      </p:sp>
      <p:sp>
        <p:nvSpPr>
          <p:cNvPr name="TextBox 35" id="35"/>
          <p:cNvSpPr txBox="true"/>
          <p:nvPr/>
        </p:nvSpPr>
        <p:spPr>
          <a:xfrm rot="0">
            <a:off x="0" y="3506432"/>
            <a:ext cx="6205167" cy="1045669"/>
          </a:xfrm>
          <a:prstGeom prst="rect">
            <a:avLst/>
          </a:prstGeom>
        </p:spPr>
        <p:txBody>
          <a:bodyPr anchor="t" rtlCol="false" tIns="0" lIns="0" bIns="0" rIns="0">
            <a:spAutoFit/>
          </a:bodyPr>
          <a:lstStyle/>
          <a:p>
            <a:pPr algn="ctr">
              <a:lnSpc>
                <a:spcPts val="4320"/>
              </a:lnSpc>
            </a:pPr>
            <a:r>
              <a:rPr lang="en-US" sz="2400" spc="96">
                <a:solidFill>
                  <a:srgbClr val="050A30"/>
                </a:solidFill>
                <a:latin typeface="IBM Plex Mono Bold"/>
              </a:rPr>
              <a:t> Rate your previous customer service experience</a:t>
            </a:r>
          </a:p>
        </p:txBody>
      </p:sp>
      <p:sp>
        <p:nvSpPr>
          <p:cNvPr name="TextBox 36" id="36"/>
          <p:cNvSpPr txBox="true"/>
          <p:nvPr/>
        </p:nvSpPr>
        <p:spPr>
          <a:xfrm rot="0">
            <a:off x="6377387" y="3506256"/>
            <a:ext cx="5696005" cy="1588505"/>
          </a:xfrm>
          <a:prstGeom prst="rect">
            <a:avLst/>
          </a:prstGeom>
        </p:spPr>
        <p:txBody>
          <a:bodyPr anchor="t" rtlCol="false" tIns="0" lIns="0" bIns="0" rIns="0">
            <a:spAutoFit/>
          </a:bodyPr>
          <a:lstStyle/>
          <a:p>
            <a:pPr algn="ctr">
              <a:lnSpc>
                <a:spcPts val="4320"/>
              </a:lnSpc>
            </a:pPr>
            <a:r>
              <a:rPr lang="en-US" sz="2400" spc="96">
                <a:solidFill>
                  <a:srgbClr val="050A30"/>
                </a:solidFill>
                <a:latin typeface="IBM Plex Mono Bold"/>
              </a:rPr>
              <a:t>Do you think the use of chatbots will save customers time?</a:t>
            </a:r>
          </a:p>
        </p:txBody>
      </p:sp>
      <p:sp>
        <p:nvSpPr>
          <p:cNvPr name="TextBox 37" id="37"/>
          <p:cNvSpPr txBox="true"/>
          <p:nvPr/>
        </p:nvSpPr>
        <p:spPr>
          <a:xfrm rot="0">
            <a:off x="1272300" y="1278981"/>
            <a:ext cx="15406674" cy="900149"/>
          </a:xfrm>
          <a:prstGeom prst="rect">
            <a:avLst/>
          </a:prstGeom>
        </p:spPr>
        <p:txBody>
          <a:bodyPr anchor="t" rtlCol="false" tIns="0" lIns="0" bIns="0" rIns="0">
            <a:spAutoFit/>
          </a:bodyPr>
          <a:lstStyle/>
          <a:p>
            <a:pPr algn="ctr">
              <a:lnSpc>
                <a:spcPts val="3708"/>
              </a:lnSpc>
            </a:pPr>
            <a:r>
              <a:rPr lang="en-US" sz="2060" spc="82">
                <a:solidFill>
                  <a:srgbClr val="050A30"/>
                </a:solidFill>
                <a:latin typeface="IBM Plex Mono Bold"/>
              </a:rPr>
              <a:t>our goal was to see the daily users’ point of view of the mobile application and chatbot technology.</a:t>
            </a:r>
          </a:p>
        </p:txBody>
      </p:sp>
      <p:sp>
        <p:nvSpPr>
          <p:cNvPr name="Freeform 38" id="38"/>
          <p:cNvSpPr/>
          <p:nvPr/>
        </p:nvSpPr>
        <p:spPr>
          <a:xfrm flipH="false" flipV="false" rot="10235453">
            <a:off x="-1022853" y="-5064362"/>
            <a:ext cx="7662397" cy="6227439"/>
          </a:xfrm>
          <a:custGeom>
            <a:avLst/>
            <a:gdLst/>
            <a:ahLst/>
            <a:cxnLst/>
            <a:rect r="r" b="b" t="t" l="l"/>
            <a:pathLst>
              <a:path h="6227439" w="7662397">
                <a:moveTo>
                  <a:pt x="0" y="0"/>
                </a:moveTo>
                <a:lnTo>
                  <a:pt x="7662397" y="0"/>
                </a:lnTo>
                <a:lnTo>
                  <a:pt x="7662397" y="6227439"/>
                </a:lnTo>
                <a:lnTo>
                  <a:pt x="0" y="6227439"/>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02749" y="5301749"/>
            <a:ext cx="4985251" cy="4985251"/>
          </a:xfrm>
          <a:custGeom>
            <a:avLst/>
            <a:gdLst/>
            <a:ahLst/>
            <a:cxnLst/>
            <a:rect r="r" b="b" t="t" l="l"/>
            <a:pathLst>
              <a:path h="4985251" w="4985251">
                <a:moveTo>
                  <a:pt x="0" y="0"/>
                </a:moveTo>
                <a:lnTo>
                  <a:pt x="4985251" y="0"/>
                </a:lnTo>
                <a:lnTo>
                  <a:pt x="4985251" y="4985251"/>
                </a:lnTo>
                <a:lnTo>
                  <a:pt x="0" y="4985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1520373"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5769288" y="-4436471"/>
            <a:ext cx="7768945" cy="6314033"/>
          </a:xfrm>
          <a:custGeom>
            <a:avLst/>
            <a:gdLst/>
            <a:ahLst/>
            <a:cxnLst/>
            <a:rect r="r" b="b" t="t" l="l"/>
            <a:pathLst>
              <a:path h="6314033" w="7768945">
                <a:moveTo>
                  <a:pt x="0" y="0"/>
                </a:moveTo>
                <a:lnTo>
                  <a:pt x="7768945" y="0"/>
                </a:lnTo>
                <a:lnTo>
                  <a:pt x="7768945" y="6314033"/>
                </a:lnTo>
                <a:lnTo>
                  <a:pt x="0" y="6314033"/>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86824" y="86017"/>
            <a:ext cx="15092149" cy="1077060"/>
          </a:xfrm>
          <a:prstGeom prst="rect">
            <a:avLst/>
          </a:prstGeom>
        </p:spPr>
        <p:txBody>
          <a:bodyPr anchor="t" rtlCol="false" tIns="0" lIns="0" bIns="0" rIns="0">
            <a:spAutoFit/>
          </a:bodyPr>
          <a:lstStyle/>
          <a:p>
            <a:pPr algn="ctr">
              <a:lnSpc>
                <a:spcPts val="8323"/>
              </a:lnSpc>
            </a:pPr>
            <a:r>
              <a:rPr lang="en-US" sz="7566">
                <a:solidFill>
                  <a:srgbClr val="12229D"/>
                </a:solidFill>
                <a:latin typeface="RoxboroughCF Bold Bold"/>
              </a:rPr>
              <a:t>INTERVIEW</a:t>
            </a:r>
          </a:p>
        </p:txBody>
      </p:sp>
      <p:sp>
        <p:nvSpPr>
          <p:cNvPr name="Freeform 7" id="7"/>
          <p:cNvSpPr/>
          <p:nvPr/>
        </p:nvSpPr>
        <p:spPr>
          <a:xfrm flipH="false" flipV="false" rot="0">
            <a:off x="5077529" y="86531"/>
            <a:ext cx="1009358" cy="1009358"/>
          </a:xfrm>
          <a:custGeom>
            <a:avLst/>
            <a:gdLst/>
            <a:ahLst/>
            <a:cxnLst/>
            <a:rect r="r" b="b" t="t" l="l"/>
            <a:pathLst>
              <a:path h="1009358" w="1009358">
                <a:moveTo>
                  <a:pt x="0" y="0"/>
                </a:moveTo>
                <a:lnTo>
                  <a:pt x="1009357" y="0"/>
                </a:lnTo>
                <a:lnTo>
                  <a:pt x="1009357" y="1009358"/>
                </a:lnTo>
                <a:lnTo>
                  <a:pt x="0" y="1009358"/>
                </a:lnTo>
                <a:lnTo>
                  <a:pt x="0" y="0"/>
                </a:lnTo>
                <a:close/>
              </a:path>
            </a:pathLst>
          </a:custGeom>
          <a:blipFill>
            <a:blip r:embed="rId8"/>
            <a:stretch>
              <a:fillRect l="0" t="0" r="0" b="0"/>
            </a:stretch>
          </a:blipFill>
        </p:spPr>
      </p:sp>
      <p:sp>
        <p:nvSpPr>
          <p:cNvPr name="Freeform 8" id="8"/>
          <p:cNvSpPr/>
          <p:nvPr/>
        </p:nvSpPr>
        <p:spPr>
          <a:xfrm flipH="false" flipV="false" rot="10235453">
            <a:off x="-1022853" y="-5064362"/>
            <a:ext cx="7662397" cy="6227439"/>
          </a:xfrm>
          <a:custGeom>
            <a:avLst/>
            <a:gdLst/>
            <a:ahLst/>
            <a:cxnLst/>
            <a:rect r="r" b="b" t="t" l="l"/>
            <a:pathLst>
              <a:path h="6227439" w="7662397">
                <a:moveTo>
                  <a:pt x="0" y="0"/>
                </a:moveTo>
                <a:lnTo>
                  <a:pt x="7662397" y="0"/>
                </a:lnTo>
                <a:lnTo>
                  <a:pt x="7662397" y="6227439"/>
                </a:lnTo>
                <a:lnTo>
                  <a:pt x="0" y="6227439"/>
                </a:lnTo>
                <a:lnTo>
                  <a:pt x="0" y="0"/>
                </a:lnTo>
                <a:close/>
              </a:path>
            </a:pathLst>
          </a:custGeom>
          <a:blipFill>
            <a:blip r:embed="rId9">
              <a:alphaModFix amt="40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0800000">
            <a:off x="14229422" y="-4736666"/>
            <a:ext cx="7662397" cy="6227439"/>
          </a:xfrm>
          <a:custGeom>
            <a:avLst/>
            <a:gdLst/>
            <a:ahLst/>
            <a:cxnLst/>
            <a:rect r="r" b="b" t="t" l="l"/>
            <a:pathLst>
              <a:path h="6227439" w="7662397">
                <a:moveTo>
                  <a:pt x="0" y="0"/>
                </a:moveTo>
                <a:lnTo>
                  <a:pt x="7662397" y="0"/>
                </a:lnTo>
                <a:lnTo>
                  <a:pt x="7662397" y="6227439"/>
                </a:lnTo>
                <a:lnTo>
                  <a:pt x="0" y="6227439"/>
                </a:lnTo>
                <a:lnTo>
                  <a:pt x="0" y="0"/>
                </a:lnTo>
                <a:close/>
              </a:path>
            </a:pathLst>
          </a:custGeom>
          <a:blipFill>
            <a:blip r:embed="rId9">
              <a:alphaModFix amt="40000"/>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177651" y="3763393"/>
            <a:ext cx="11910496" cy="5162110"/>
          </a:xfrm>
          <a:prstGeom prst="rect">
            <a:avLst/>
          </a:prstGeom>
        </p:spPr>
        <p:txBody>
          <a:bodyPr anchor="t" rtlCol="false" tIns="0" lIns="0" bIns="0" rIns="0">
            <a:spAutoFit/>
          </a:bodyPr>
          <a:lstStyle/>
          <a:p>
            <a:pPr>
              <a:lnSpc>
                <a:spcPts val="4499"/>
              </a:lnSpc>
            </a:pPr>
            <a:r>
              <a:rPr lang="en-US" sz="2499" spc="99">
                <a:solidFill>
                  <a:srgbClr val="050A30"/>
                </a:solidFill>
                <a:latin typeface="IBM Plex Mono Bold"/>
              </a:rPr>
              <a:t>KEY takeaway </a:t>
            </a:r>
          </a:p>
          <a:p>
            <a:pPr marL="474979" indent="-237490" lvl="1">
              <a:lnSpc>
                <a:spcPts val="3959"/>
              </a:lnSpc>
              <a:buFont typeface="Arial"/>
              <a:buChar char="•"/>
            </a:pPr>
            <a:r>
              <a:rPr lang="en-US" sz="2199" spc="87">
                <a:solidFill>
                  <a:srgbClr val="050A30"/>
                </a:solidFill>
                <a:latin typeface="IBM Plex Mono Bold"/>
              </a:rPr>
              <a:t>Current health care management system:</a:t>
            </a:r>
          </a:p>
          <a:p>
            <a:pPr marL="863601" indent="-287867" lvl="2">
              <a:lnSpc>
                <a:spcPts val="3600"/>
              </a:lnSpc>
              <a:buFont typeface="Arial"/>
              <a:buChar char="⚬"/>
            </a:pPr>
            <a:r>
              <a:rPr lang="en-US" sz="2000" spc="80">
                <a:solidFill>
                  <a:srgbClr val="050A30"/>
                </a:solidFill>
                <a:latin typeface="IBM Plex Mono Bold"/>
              </a:rPr>
              <a:t>Combination of paper-based and electronic systems</a:t>
            </a:r>
          </a:p>
          <a:p>
            <a:pPr marL="863601" indent="-287867" lvl="2">
              <a:lnSpc>
                <a:spcPts val="3600"/>
              </a:lnSpc>
              <a:buFont typeface="Arial"/>
              <a:buChar char="⚬"/>
            </a:pPr>
            <a:r>
              <a:rPr lang="en-US" sz="2000" spc="80">
                <a:solidFill>
                  <a:srgbClr val="050A30"/>
                </a:solidFill>
                <a:latin typeface="IBM Plex Mono Bold"/>
              </a:rPr>
              <a:t>Time-consuming and demanding for patients and healthcare providers</a:t>
            </a:r>
          </a:p>
          <a:p>
            <a:pPr marL="863601" indent="-287867" lvl="2">
              <a:lnSpc>
                <a:spcPts val="3600"/>
              </a:lnSpc>
              <a:buFont typeface="Arial"/>
              <a:buChar char="⚬"/>
            </a:pPr>
            <a:r>
              <a:rPr lang="en-US" sz="2000" spc="80">
                <a:solidFill>
                  <a:srgbClr val="050A30"/>
                </a:solidFill>
                <a:latin typeface="IBM Plex Mono Bold"/>
              </a:rPr>
              <a:t>leads to errors and delays in processing patient information</a:t>
            </a:r>
          </a:p>
          <a:p>
            <a:pPr marL="453390" indent="-226695" lvl="1">
              <a:lnSpc>
                <a:spcPts val="3780"/>
              </a:lnSpc>
              <a:buFont typeface="Arial"/>
              <a:buChar char="•"/>
            </a:pPr>
            <a:r>
              <a:rPr lang="en-US" sz="2100" spc="84">
                <a:solidFill>
                  <a:srgbClr val="050A30"/>
                </a:solidFill>
                <a:latin typeface="IBM Plex Mono Bold"/>
              </a:rPr>
              <a:t>Features: </a:t>
            </a:r>
          </a:p>
          <a:p>
            <a:pPr marL="863601" indent="-287867" lvl="2">
              <a:lnSpc>
                <a:spcPts val="3600"/>
              </a:lnSpc>
              <a:buFont typeface="Arial"/>
              <a:buChar char="⚬"/>
            </a:pPr>
            <a:r>
              <a:rPr lang="en-US" sz="2000" spc="80">
                <a:solidFill>
                  <a:srgbClr val="050A30"/>
                </a:solidFill>
                <a:latin typeface="IBM Plex Mono Bold"/>
              </a:rPr>
              <a:t>Appointment scheduling and management</a:t>
            </a:r>
          </a:p>
          <a:p>
            <a:pPr marL="863601" indent="-287867" lvl="2">
              <a:lnSpc>
                <a:spcPts val="3600"/>
              </a:lnSpc>
              <a:buFont typeface="Arial"/>
              <a:buChar char="⚬"/>
            </a:pPr>
            <a:r>
              <a:rPr lang="en-US" sz="2000" spc="80">
                <a:solidFill>
                  <a:srgbClr val="050A30"/>
                </a:solidFill>
                <a:latin typeface="IBM Plex Mono Bold"/>
              </a:rPr>
              <a:t>Patient information and medical records management</a:t>
            </a:r>
          </a:p>
          <a:p>
            <a:pPr marL="863601" indent="-287867" lvl="2">
              <a:lnSpc>
                <a:spcPts val="3600"/>
              </a:lnSpc>
              <a:buFont typeface="Arial"/>
              <a:buChar char="⚬"/>
            </a:pPr>
            <a:r>
              <a:rPr lang="en-US" sz="2000" spc="80">
                <a:solidFill>
                  <a:srgbClr val="050A30"/>
                </a:solidFill>
                <a:latin typeface="IBM Plex Mono Bold"/>
              </a:rPr>
              <a:t>Prescription management</a:t>
            </a:r>
          </a:p>
          <a:p>
            <a:pPr marL="863601" indent="-287867" lvl="2">
              <a:lnSpc>
                <a:spcPts val="3600"/>
              </a:lnSpc>
              <a:buFont typeface="Arial"/>
              <a:buChar char="⚬"/>
            </a:pPr>
            <a:r>
              <a:rPr lang="en-US" sz="2000" spc="80">
                <a:solidFill>
                  <a:srgbClr val="050A30"/>
                </a:solidFill>
                <a:latin typeface="IBM Plex Mono Bold"/>
              </a:rPr>
              <a:t>Billing and payment processing </a:t>
            </a:r>
          </a:p>
          <a:p>
            <a:pPr marL="863601" indent="-287867" lvl="2">
              <a:lnSpc>
                <a:spcPts val="3600"/>
              </a:lnSpc>
              <a:buFont typeface="Arial"/>
              <a:buChar char="⚬"/>
            </a:pPr>
            <a:r>
              <a:rPr lang="en-US" sz="2000" spc="80">
                <a:solidFill>
                  <a:srgbClr val="050A30"/>
                </a:solidFill>
                <a:latin typeface="IBM Plex Mono Bold"/>
              </a:rPr>
              <a:t>user-friendly and easy to navigate</a:t>
            </a:r>
          </a:p>
        </p:txBody>
      </p:sp>
      <p:sp>
        <p:nvSpPr>
          <p:cNvPr name="TextBox 11" id="11"/>
          <p:cNvSpPr txBox="true"/>
          <p:nvPr/>
        </p:nvSpPr>
        <p:spPr>
          <a:xfrm rot="0">
            <a:off x="2583082" y="2329256"/>
            <a:ext cx="12509533" cy="1045669"/>
          </a:xfrm>
          <a:prstGeom prst="rect">
            <a:avLst/>
          </a:prstGeom>
        </p:spPr>
        <p:txBody>
          <a:bodyPr anchor="t" rtlCol="false" tIns="0" lIns="0" bIns="0" rIns="0">
            <a:spAutoFit/>
          </a:bodyPr>
          <a:lstStyle/>
          <a:p>
            <a:pPr algn="ctr">
              <a:lnSpc>
                <a:spcPts val="4320"/>
              </a:lnSpc>
            </a:pPr>
            <a:r>
              <a:rPr lang="en-US" sz="2400" spc="96">
                <a:solidFill>
                  <a:srgbClr val="050A30"/>
                </a:solidFill>
                <a:latin typeface="IBM Plex Mono Bold"/>
              </a:rPr>
              <a:t>we conducted an interview targeting the healthcare domain, with Dr. Abanoub Yousry Samuel.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752146">
            <a:off x="6892368" y="-2060260"/>
            <a:ext cx="5069991" cy="4120520"/>
          </a:xfrm>
          <a:custGeom>
            <a:avLst/>
            <a:gdLst/>
            <a:ahLst/>
            <a:cxnLst/>
            <a:rect r="r" b="b" t="t" l="l"/>
            <a:pathLst>
              <a:path h="4120520" w="5069991">
                <a:moveTo>
                  <a:pt x="5069991" y="0"/>
                </a:moveTo>
                <a:lnTo>
                  <a:pt x="0" y="0"/>
                </a:lnTo>
                <a:lnTo>
                  <a:pt x="0" y="4120520"/>
                </a:lnTo>
                <a:lnTo>
                  <a:pt x="5069991" y="4120520"/>
                </a:lnTo>
                <a:lnTo>
                  <a:pt x="5069991"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9952" y="4856"/>
            <a:ext cx="10608097" cy="10608097"/>
          </a:xfrm>
          <a:custGeom>
            <a:avLst/>
            <a:gdLst/>
            <a:ahLst/>
            <a:cxnLst/>
            <a:rect r="r" b="b" t="t" l="l"/>
            <a:pathLst>
              <a:path h="10608097" w="10608097">
                <a:moveTo>
                  <a:pt x="0" y="0"/>
                </a:moveTo>
                <a:lnTo>
                  <a:pt x="10608096" y="0"/>
                </a:lnTo>
                <a:lnTo>
                  <a:pt x="10608096" y="10608097"/>
                </a:lnTo>
                <a:lnTo>
                  <a:pt x="0" y="10608097"/>
                </a:lnTo>
                <a:lnTo>
                  <a:pt x="0" y="0"/>
                </a:lnTo>
                <a:close/>
              </a:path>
            </a:pathLst>
          </a:custGeom>
          <a:blipFill>
            <a:blip r:embed="rId4">
              <a:alphaModFix amt="8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30758">
            <a:off x="-585811" y="876129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216914">
            <a:off x="13448834" y="9048801"/>
            <a:ext cx="6847464" cy="5565121"/>
          </a:xfrm>
          <a:custGeom>
            <a:avLst/>
            <a:gdLst/>
            <a:ahLst/>
            <a:cxnLst/>
            <a:rect r="r" b="b" t="t" l="l"/>
            <a:pathLst>
              <a:path h="5565121" w="6847464">
                <a:moveTo>
                  <a:pt x="6847465" y="0"/>
                </a:moveTo>
                <a:lnTo>
                  <a:pt x="0" y="0"/>
                </a:lnTo>
                <a:lnTo>
                  <a:pt x="0" y="5565121"/>
                </a:lnTo>
                <a:lnTo>
                  <a:pt x="6847465" y="5565121"/>
                </a:lnTo>
                <a:lnTo>
                  <a:pt x="6847465"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18043" y="4043129"/>
            <a:ext cx="10051915" cy="2531552"/>
          </a:xfrm>
          <a:prstGeom prst="rect">
            <a:avLst/>
          </a:prstGeom>
        </p:spPr>
        <p:txBody>
          <a:bodyPr anchor="t" rtlCol="false" tIns="0" lIns="0" bIns="0" rIns="0">
            <a:spAutoFit/>
          </a:bodyPr>
          <a:lstStyle/>
          <a:p>
            <a:pPr algn="ctr">
              <a:lnSpc>
                <a:spcPts val="6294"/>
              </a:lnSpc>
            </a:pPr>
            <a:r>
              <a:rPr lang="en-US" sz="6294">
                <a:solidFill>
                  <a:srgbClr val="01126A"/>
                </a:solidFill>
                <a:latin typeface="Copperplate Gothic 31 AB"/>
              </a:rPr>
              <a:t>SYSTEM DESIGN </a:t>
            </a:r>
          </a:p>
          <a:p>
            <a:pPr algn="ctr">
              <a:lnSpc>
                <a:spcPts val="6294"/>
              </a:lnSpc>
            </a:pPr>
            <a:r>
              <a:rPr lang="en-US" sz="6294">
                <a:solidFill>
                  <a:srgbClr val="01126A"/>
                </a:solidFill>
                <a:latin typeface="Copperplate Gothic 31 AB"/>
              </a:rPr>
              <a:t>AND </a:t>
            </a:r>
          </a:p>
          <a:p>
            <a:pPr algn="ctr">
              <a:lnSpc>
                <a:spcPts val="6294"/>
              </a:lnSpc>
            </a:pPr>
            <a:r>
              <a:rPr lang="en-US" sz="6294">
                <a:solidFill>
                  <a:srgbClr val="01126A"/>
                </a:solidFill>
                <a:latin typeface="Copperplate Gothic 31 AB"/>
              </a:rPr>
              <a:t>IMPLEMENTATION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2377377"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1869964"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5769288" y="-4436471"/>
            <a:ext cx="7768945" cy="6314033"/>
          </a:xfrm>
          <a:custGeom>
            <a:avLst/>
            <a:gdLst/>
            <a:ahLst/>
            <a:cxnLst/>
            <a:rect r="r" b="b" t="t" l="l"/>
            <a:pathLst>
              <a:path h="6314033" w="7768945">
                <a:moveTo>
                  <a:pt x="0" y="0"/>
                </a:moveTo>
                <a:lnTo>
                  <a:pt x="7768945" y="0"/>
                </a:lnTo>
                <a:lnTo>
                  <a:pt x="7768945" y="6314033"/>
                </a:lnTo>
                <a:lnTo>
                  <a:pt x="0" y="6314033"/>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97926" y="302425"/>
            <a:ext cx="15092149" cy="1077060"/>
          </a:xfrm>
          <a:prstGeom prst="rect">
            <a:avLst/>
          </a:prstGeom>
        </p:spPr>
        <p:txBody>
          <a:bodyPr anchor="t" rtlCol="false" tIns="0" lIns="0" bIns="0" rIns="0">
            <a:spAutoFit/>
          </a:bodyPr>
          <a:lstStyle/>
          <a:p>
            <a:pPr algn="ctr">
              <a:lnSpc>
                <a:spcPts val="8323"/>
              </a:lnSpc>
            </a:pPr>
            <a:r>
              <a:rPr lang="en-US" sz="7566">
                <a:solidFill>
                  <a:srgbClr val="12229D"/>
                </a:solidFill>
                <a:latin typeface="RoxboroughCF Bold Bold"/>
              </a:rPr>
              <a:t>TOOLS </a:t>
            </a:r>
          </a:p>
        </p:txBody>
      </p:sp>
      <p:sp>
        <p:nvSpPr>
          <p:cNvPr name="Freeform 6" id="6"/>
          <p:cNvSpPr/>
          <p:nvPr/>
        </p:nvSpPr>
        <p:spPr>
          <a:xfrm flipH="false" flipV="false" rot="-10800000">
            <a:off x="14229422" y="-4736666"/>
            <a:ext cx="7662397" cy="6227439"/>
          </a:xfrm>
          <a:custGeom>
            <a:avLst/>
            <a:gdLst/>
            <a:ahLst/>
            <a:cxnLst/>
            <a:rect r="r" b="b" t="t" l="l"/>
            <a:pathLst>
              <a:path h="6227439" w="7662397">
                <a:moveTo>
                  <a:pt x="0" y="0"/>
                </a:moveTo>
                <a:lnTo>
                  <a:pt x="7662397" y="0"/>
                </a:lnTo>
                <a:lnTo>
                  <a:pt x="7662397" y="6227439"/>
                </a:lnTo>
                <a:lnTo>
                  <a:pt x="0" y="6227439"/>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808346" y="2637785"/>
            <a:ext cx="12653588" cy="4953001"/>
          </a:xfrm>
          <a:prstGeom prst="rect">
            <a:avLst/>
          </a:prstGeom>
        </p:spPr>
        <p:txBody>
          <a:bodyPr anchor="t" rtlCol="false" tIns="0" lIns="0" bIns="0" rIns="0">
            <a:spAutoFit/>
          </a:bodyPr>
          <a:lstStyle/>
          <a:p>
            <a:pPr>
              <a:lnSpc>
                <a:spcPts val="4679"/>
              </a:lnSpc>
            </a:pPr>
            <a:r>
              <a:rPr lang="en-US" sz="2599" spc="103">
                <a:solidFill>
                  <a:srgbClr val="050A30"/>
                </a:solidFill>
                <a:latin typeface="IBM Plex Mono Bold"/>
              </a:rPr>
              <a:t>Most important tools we used:</a:t>
            </a:r>
          </a:p>
          <a:p>
            <a:pPr marL="561337" indent="-280669" lvl="1">
              <a:lnSpc>
                <a:spcPts val="4679"/>
              </a:lnSpc>
              <a:buFont typeface="Arial"/>
              <a:buChar char="•"/>
            </a:pPr>
            <a:r>
              <a:rPr lang="en-US" sz="2599" spc="103">
                <a:solidFill>
                  <a:srgbClr val="050A30"/>
                </a:solidFill>
                <a:latin typeface="IBM Plex Mono Bold"/>
              </a:rPr>
              <a:t>Flutter</a:t>
            </a:r>
          </a:p>
          <a:p>
            <a:pPr marL="1036317" indent="-345439" lvl="2">
              <a:lnSpc>
                <a:spcPts val="4319"/>
              </a:lnSpc>
              <a:buFont typeface="Arial"/>
              <a:buChar char="⚬"/>
            </a:pPr>
            <a:r>
              <a:rPr lang="en-US" sz="2399" spc="95">
                <a:solidFill>
                  <a:srgbClr val="050A30"/>
                </a:solidFill>
                <a:latin typeface="IBM Plex Mono Bold"/>
              </a:rPr>
              <a:t>A</a:t>
            </a:r>
            <a:r>
              <a:rPr lang="en-US" sz="2399" spc="95">
                <a:solidFill>
                  <a:srgbClr val="050A30"/>
                </a:solidFill>
                <a:latin typeface="IBM Plex Mono Bold"/>
              </a:rPr>
              <a:t>n open-source mobile app development framework for Android and iOS platforms using a single codebase.</a:t>
            </a:r>
          </a:p>
          <a:p>
            <a:pPr marL="539748" indent="-269874" lvl="1">
              <a:lnSpc>
                <a:spcPts val="4499"/>
              </a:lnSpc>
              <a:buFont typeface="Arial"/>
              <a:buChar char="•"/>
            </a:pPr>
            <a:r>
              <a:rPr lang="en-US" sz="2499" spc="99">
                <a:solidFill>
                  <a:srgbClr val="050A30"/>
                </a:solidFill>
                <a:latin typeface="IBM Plex Mono Bold"/>
              </a:rPr>
              <a:t>Rasa</a:t>
            </a:r>
          </a:p>
          <a:p>
            <a:pPr marL="1036317" indent="-345439" lvl="2">
              <a:lnSpc>
                <a:spcPts val="4319"/>
              </a:lnSpc>
              <a:buFont typeface="Arial"/>
              <a:buChar char="⚬"/>
            </a:pPr>
            <a:r>
              <a:rPr lang="en-US" sz="2399" spc="95">
                <a:solidFill>
                  <a:srgbClr val="050A30"/>
                </a:solidFill>
                <a:latin typeface="IBM Plex Mono Bold"/>
              </a:rPr>
              <a:t>It is an open-source framework for building chatbots</a:t>
            </a:r>
          </a:p>
          <a:p>
            <a:pPr marL="518158" indent="-259079" lvl="1">
              <a:lnSpc>
                <a:spcPts val="4319"/>
              </a:lnSpc>
              <a:buFont typeface="Arial"/>
              <a:buChar char="•"/>
            </a:pPr>
            <a:r>
              <a:rPr lang="en-US" sz="2399" spc="95">
                <a:solidFill>
                  <a:srgbClr val="050A30"/>
                </a:solidFill>
                <a:latin typeface="IBM Plex Mono Bold"/>
              </a:rPr>
              <a:t>Firebase</a:t>
            </a:r>
          </a:p>
          <a:p>
            <a:pPr marL="1036317" indent="-345439" lvl="2">
              <a:lnSpc>
                <a:spcPts val="4319"/>
              </a:lnSpc>
              <a:buFont typeface="Arial"/>
              <a:buChar char="⚬"/>
            </a:pPr>
            <a:r>
              <a:rPr lang="en-US" sz="2399" spc="95">
                <a:solidFill>
                  <a:srgbClr val="050A30"/>
                </a:solidFill>
                <a:latin typeface="IBM Plex Mono Bold"/>
              </a:rPr>
              <a:t>provides a suite of backend services</a:t>
            </a:r>
          </a:p>
          <a:p>
            <a:pPr>
              <a:lnSpc>
                <a:spcPts val="4319"/>
              </a:lnSpc>
            </a:pPr>
          </a:p>
        </p:txBody>
      </p:sp>
      <p:grpSp>
        <p:nvGrpSpPr>
          <p:cNvPr name="Group 8" id="8"/>
          <p:cNvGrpSpPr/>
          <p:nvPr/>
        </p:nvGrpSpPr>
        <p:grpSpPr>
          <a:xfrm rot="0">
            <a:off x="-448932" y="-3226006"/>
            <a:ext cx="1477632" cy="13513006"/>
            <a:chOff x="0" y="0"/>
            <a:chExt cx="1970176" cy="18017341"/>
          </a:xfrm>
        </p:grpSpPr>
        <p:sp>
          <p:nvSpPr>
            <p:cNvPr name="Freeform 9" id="9"/>
            <p:cNvSpPr/>
            <p:nvPr/>
          </p:nvSpPr>
          <p:spPr>
            <a:xfrm flipH="false" flipV="false" rot="-5400000">
              <a:off x="-2041718" y="14005447"/>
              <a:ext cx="6053612" cy="1970176"/>
            </a:xfrm>
            <a:custGeom>
              <a:avLst/>
              <a:gdLst/>
              <a:ahLst/>
              <a:cxnLst/>
              <a:rect r="r" b="b" t="t" l="l"/>
              <a:pathLst>
                <a:path h="1970176" w="6053612">
                  <a:moveTo>
                    <a:pt x="0" y="0"/>
                  </a:moveTo>
                  <a:lnTo>
                    <a:pt x="6053612" y="0"/>
                  </a:lnTo>
                  <a:lnTo>
                    <a:pt x="6053612" y="1970176"/>
                  </a:lnTo>
                  <a:lnTo>
                    <a:pt x="0" y="1970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2041718" y="2041718"/>
              <a:ext cx="6053612" cy="1970176"/>
            </a:xfrm>
            <a:custGeom>
              <a:avLst/>
              <a:gdLst/>
              <a:ahLst/>
              <a:cxnLst/>
              <a:rect r="r" b="b" t="t" l="l"/>
              <a:pathLst>
                <a:path h="1970176" w="6053612">
                  <a:moveTo>
                    <a:pt x="0" y="0"/>
                  </a:moveTo>
                  <a:lnTo>
                    <a:pt x="6053612" y="0"/>
                  </a:lnTo>
                  <a:lnTo>
                    <a:pt x="6053612" y="1970176"/>
                  </a:lnTo>
                  <a:lnTo>
                    <a:pt x="0" y="1970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2041718" y="8029338"/>
              <a:ext cx="6053612" cy="1970176"/>
            </a:xfrm>
            <a:custGeom>
              <a:avLst/>
              <a:gdLst/>
              <a:ahLst/>
              <a:cxnLst/>
              <a:rect r="r" b="b" t="t" l="l"/>
              <a:pathLst>
                <a:path h="1970176" w="6053612">
                  <a:moveTo>
                    <a:pt x="0" y="0"/>
                  </a:moveTo>
                  <a:lnTo>
                    <a:pt x="6053612" y="0"/>
                  </a:lnTo>
                  <a:lnTo>
                    <a:pt x="6053612" y="1970176"/>
                  </a:lnTo>
                  <a:lnTo>
                    <a:pt x="0" y="1970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5420273" y="235750"/>
            <a:ext cx="1255023" cy="1255023"/>
          </a:xfrm>
          <a:custGeom>
            <a:avLst/>
            <a:gdLst/>
            <a:ahLst/>
            <a:cxnLst/>
            <a:rect r="r" b="b" t="t" l="l"/>
            <a:pathLst>
              <a:path h="1255023" w="1255023">
                <a:moveTo>
                  <a:pt x="0" y="0"/>
                </a:moveTo>
                <a:lnTo>
                  <a:pt x="1255023" y="0"/>
                </a:lnTo>
                <a:lnTo>
                  <a:pt x="1255023" y="1255023"/>
                </a:lnTo>
                <a:lnTo>
                  <a:pt x="0" y="12550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5400000">
            <a:off x="-2270105" y="8376233"/>
            <a:ext cx="4540209" cy="1477632"/>
          </a:xfrm>
          <a:custGeom>
            <a:avLst/>
            <a:gdLst/>
            <a:ahLst/>
            <a:cxnLst/>
            <a:rect r="r" b="b" t="t" l="l"/>
            <a:pathLst>
              <a:path h="1477632" w="4540209">
                <a:moveTo>
                  <a:pt x="0" y="0"/>
                </a:moveTo>
                <a:lnTo>
                  <a:pt x="4540210" y="0"/>
                </a:lnTo>
                <a:lnTo>
                  <a:pt x="4540210" y="1477631"/>
                </a:lnTo>
                <a:lnTo>
                  <a:pt x="0" y="14776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2270105" y="-596564"/>
            <a:ext cx="4540209" cy="1477632"/>
          </a:xfrm>
          <a:custGeom>
            <a:avLst/>
            <a:gdLst/>
            <a:ahLst/>
            <a:cxnLst/>
            <a:rect r="r" b="b" t="t" l="l"/>
            <a:pathLst>
              <a:path h="1477632" w="4540209">
                <a:moveTo>
                  <a:pt x="0" y="0"/>
                </a:moveTo>
                <a:lnTo>
                  <a:pt x="4540210" y="0"/>
                </a:lnTo>
                <a:lnTo>
                  <a:pt x="4540210" y="1477632"/>
                </a:lnTo>
                <a:lnTo>
                  <a:pt x="0" y="1477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2270105" y="3894151"/>
            <a:ext cx="4540209" cy="1477632"/>
          </a:xfrm>
          <a:custGeom>
            <a:avLst/>
            <a:gdLst/>
            <a:ahLst/>
            <a:cxnLst/>
            <a:rect r="r" b="b" t="t" l="l"/>
            <a:pathLst>
              <a:path h="1477632" w="4540209">
                <a:moveTo>
                  <a:pt x="0" y="0"/>
                </a:moveTo>
                <a:lnTo>
                  <a:pt x="4540210" y="0"/>
                </a:lnTo>
                <a:lnTo>
                  <a:pt x="4540210" y="1477632"/>
                </a:lnTo>
                <a:lnTo>
                  <a:pt x="0" y="1477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4959625"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0" y="7018573"/>
            <a:ext cx="2777747" cy="3268427"/>
          </a:xfrm>
          <a:custGeom>
            <a:avLst/>
            <a:gdLst/>
            <a:ahLst/>
            <a:cxnLst/>
            <a:rect r="r" b="b" t="t" l="l"/>
            <a:pathLst>
              <a:path h="3268427" w="2777747">
                <a:moveTo>
                  <a:pt x="2777747" y="0"/>
                </a:moveTo>
                <a:lnTo>
                  <a:pt x="0" y="0"/>
                </a:lnTo>
                <a:lnTo>
                  <a:pt x="0" y="3268427"/>
                </a:lnTo>
                <a:lnTo>
                  <a:pt x="2777747" y="3268427"/>
                </a:lnTo>
                <a:lnTo>
                  <a:pt x="2777747" y="0"/>
                </a:lnTo>
                <a:close/>
              </a:path>
            </a:pathLst>
          </a:custGeom>
          <a:blipFill>
            <a:blip r:embed="rId4">
              <a:alphaModFix amt="49000"/>
            </a:blip>
            <a:stretch>
              <a:fillRect l="0" t="0" r="0" b="0"/>
            </a:stretch>
          </a:blipFill>
        </p:spPr>
      </p:sp>
      <p:sp>
        <p:nvSpPr>
          <p:cNvPr name="Freeform 4" id="4"/>
          <p:cNvSpPr/>
          <p:nvPr/>
        </p:nvSpPr>
        <p:spPr>
          <a:xfrm flipH="false" flipV="false" rot="8588228">
            <a:off x="-3974856" y="-2155100"/>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408595">
            <a:off x="11816158" y="-3930970"/>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99803" y="3213845"/>
            <a:ext cx="14004041" cy="4631433"/>
          </a:xfrm>
          <a:custGeom>
            <a:avLst/>
            <a:gdLst/>
            <a:ahLst/>
            <a:cxnLst/>
            <a:rect r="r" b="b" t="t" l="l"/>
            <a:pathLst>
              <a:path h="4631433" w="14004041">
                <a:moveTo>
                  <a:pt x="0" y="0"/>
                </a:moveTo>
                <a:lnTo>
                  <a:pt x="14004041" y="0"/>
                </a:lnTo>
                <a:lnTo>
                  <a:pt x="14004041" y="4631433"/>
                </a:lnTo>
                <a:lnTo>
                  <a:pt x="0" y="4631433"/>
                </a:lnTo>
                <a:lnTo>
                  <a:pt x="0" y="0"/>
                </a:lnTo>
                <a:close/>
              </a:path>
            </a:pathLst>
          </a:custGeom>
          <a:blipFill>
            <a:blip r:embed="rId9"/>
            <a:stretch>
              <a:fillRect l="-1401" t="-26654" r="-2186" b="-15761"/>
            </a:stretch>
          </a:blipFill>
        </p:spPr>
      </p:sp>
      <p:sp>
        <p:nvSpPr>
          <p:cNvPr name="TextBox 8" id="8"/>
          <p:cNvSpPr txBox="true"/>
          <p:nvPr/>
        </p:nvSpPr>
        <p:spPr>
          <a:xfrm rot="0">
            <a:off x="2003579" y="684611"/>
            <a:ext cx="13466106"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GLOBAL SYSTEM ARCHITECTURE </a:t>
            </a:r>
          </a:p>
        </p:txBody>
      </p:sp>
      <p:sp>
        <p:nvSpPr>
          <p:cNvPr name="Freeform 9" id="9"/>
          <p:cNvSpPr/>
          <p:nvPr/>
        </p:nvSpPr>
        <p:spPr>
          <a:xfrm flipH="true" flipV="true" rot="0">
            <a:off x="1350911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491902" y="7845278"/>
            <a:ext cx="12621910" cy="349542"/>
          </a:xfrm>
          <a:custGeom>
            <a:avLst/>
            <a:gdLst/>
            <a:ahLst/>
            <a:cxnLst/>
            <a:rect r="r" b="b" t="t" l="l"/>
            <a:pathLst>
              <a:path h="349542" w="12621910">
                <a:moveTo>
                  <a:pt x="0" y="0"/>
                </a:moveTo>
                <a:lnTo>
                  <a:pt x="12621910" y="0"/>
                </a:lnTo>
                <a:lnTo>
                  <a:pt x="12621910" y="349542"/>
                </a:lnTo>
                <a:lnTo>
                  <a:pt x="0" y="349542"/>
                </a:lnTo>
                <a:lnTo>
                  <a:pt x="0" y="0"/>
                </a:lnTo>
                <a:close/>
              </a:path>
            </a:pathLst>
          </a:custGeom>
          <a:blipFill>
            <a:blip r:embed="rId9"/>
            <a:stretch>
              <a:fillRect l="-1021" t="-1645721" r="-11822" b="-107040"/>
            </a:stretch>
          </a:blipFill>
        </p:spPr>
      </p:sp>
      <p:sp>
        <p:nvSpPr>
          <p:cNvPr name="Freeform 11" id="11"/>
          <p:cNvSpPr/>
          <p:nvPr/>
        </p:nvSpPr>
        <p:spPr>
          <a:xfrm flipH="false" flipV="false" rot="0">
            <a:off x="3612951" y="1120444"/>
            <a:ext cx="1012332" cy="969307"/>
          </a:xfrm>
          <a:custGeom>
            <a:avLst/>
            <a:gdLst/>
            <a:ahLst/>
            <a:cxnLst/>
            <a:rect r="r" b="b" t="t" l="l"/>
            <a:pathLst>
              <a:path h="969307" w="1012332">
                <a:moveTo>
                  <a:pt x="0" y="0"/>
                </a:moveTo>
                <a:lnTo>
                  <a:pt x="1012332" y="0"/>
                </a:lnTo>
                <a:lnTo>
                  <a:pt x="1012332" y="969307"/>
                </a:lnTo>
                <a:lnTo>
                  <a:pt x="0" y="9693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1184" y="43734"/>
            <a:ext cx="2539001" cy="2539001"/>
          </a:xfrm>
          <a:custGeom>
            <a:avLst/>
            <a:gdLst/>
            <a:ahLst/>
            <a:cxnLst/>
            <a:rect r="r" b="b" t="t" l="l"/>
            <a:pathLst>
              <a:path h="2539001" w="2539001">
                <a:moveTo>
                  <a:pt x="0" y="0"/>
                </a:moveTo>
                <a:lnTo>
                  <a:pt x="2539001" y="0"/>
                </a:lnTo>
                <a:lnTo>
                  <a:pt x="2539001" y="2539000"/>
                </a:lnTo>
                <a:lnTo>
                  <a:pt x="0" y="2539000"/>
                </a:lnTo>
                <a:lnTo>
                  <a:pt x="0" y="0"/>
                </a:lnTo>
                <a:close/>
              </a:path>
            </a:pathLst>
          </a:custGeom>
          <a:blipFill>
            <a:blip r:embed="rId2"/>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206240" y="684611"/>
            <a:ext cx="13263444"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CHATBOT MODULE</a:t>
            </a:r>
          </a:p>
          <a:p>
            <a:pPr algn="ctr">
              <a:lnSpc>
                <a:spcPts val="7426"/>
              </a:lnSpc>
            </a:pPr>
            <a:r>
              <a:rPr lang="en-US" sz="6751">
                <a:solidFill>
                  <a:srgbClr val="12229D"/>
                </a:solidFill>
                <a:latin typeface="RoxboroughCF Bold Bold"/>
              </a:rPr>
              <a:t>DESIGN</a:t>
            </a:r>
          </a:p>
        </p:txBody>
      </p:sp>
      <p:sp>
        <p:nvSpPr>
          <p:cNvPr name="Freeform 7" id="7"/>
          <p:cNvSpPr/>
          <p:nvPr/>
        </p:nvSpPr>
        <p:spPr>
          <a:xfrm flipH="false" flipV="false" rot="0">
            <a:off x="1700170" y="2777544"/>
            <a:ext cx="14887660" cy="7203469"/>
          </a:xfrm>
          <a:custGeom>
            <a:avLst/>
            <a:gdLst/>
            <a:ahLst/>
            <a:cxnLst/>
            <a:rect r="r" b="b" t="t" l="l"/>
            <a:pathLst>
              <a:path h="7203469" w="14887660">
                <a:moveTo>
                  <a:pt x="0" y="0"/>
                </a:moveTo>
                <a:lnTo>
                  <a:pt x="14887660" y="0"/>
                </a:lnTo>
                <a:lnTo>
                  <a:pt x="14887660" y="7203469"/>
                </a:lnTo>
                <a:lnTo>
                  <a:pt x="0" y="7203469"/>
                </a:lnTo>
                <a:lnTo>
                  <a:pt x="0" y="0"/>
                </a:lnTo>
                <a:close/>
              </a:path>
            </a:pathLst>
          </a:custGeom>
          <a:blipFill>
            <a:blip r:embed="rId9"/>
            <a:stretch>
              <a:fillRect l="0" t="-11412" r="0" b="-4841"/>
            </a:stretch>
          </a:blipFill>
        </p:spPr>
      </p:sp>
      <p:sp>
        <p:nvSpPr>
          <p:cNvPr name="Freeform 8" id="8"/>
          <p:cNvSpPr/>
          <p:nvPr/>
        </p:nvSpPr>
        <p:spPr>
          <a:xfrm flipH="true" flipV="true" rot="0">
            <a:off x="1362170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0">
            <a:off x="-586126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12278" y="982104"/>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NATURAL LANGUAGE UNDERSTANDING </a:t>
            </a:r>
          </a:p>
        </p:txBody>
      </p:sp>
      <p:sp>
        <p:nvSpPr>
          <p:cNvPr name="Freeform 6" id="6"/>
          <p:cNvSpPr/>
          <p:nvPr/>
        </p:nvSpPr>
        <p:spPr>
          <a:xfrm flipH="true" flipV="true" rot="0">
            <a:off x="12435046" y="0"/>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8">
              <a:alphaModFix amt="86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4680757" y="-42223"/>
            <a:ext cx="10371446" cy="10371446"/>
          </a:xfrm>
          <a:custGeom>
            <a:avLst/>
            <a:gdLst/>
            <a:ahLst/>
            <a:cxnLst/>
            <a:rect r="r" b="b" t="t" l="l"/>
            <a:pathLst>
              <a:path h="10371446" w="10371446">
                <a:moveTo>
                  <a:pt x="0" y="10371446"/>
                </a:moveTo>
                <a:lnTo>
                  <a:pt x="10371445" y="10371446"/>
                </a:lnTo>
                <a:lnTo>
                  <a:pt x="10371445" y="0"/>
                </a:lnTo>
                <a:lnTo>
                  <a:pt x="0" y="0"/>
                </a:lnTo>
                <a:lnTo>
                  <a:pt x="0"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28750" y="1193697"/>
            <a:ext cx="1569640" cy="1417786"/>
          </a:xfrm>
          <a:custGeom>
            <a:avLst/>
            <a:gdLst/>
            <a:ahLst/>
            <a:cxnLst/>
            <a:rect r="r" b="b" t="t" l="l"/>
            <a:pathLst>
              <a:path h="1417786" w="1569640">
                <a:moveTo>
                  <a:pt x="0" y="0"/>
                </a:moveTo>
                <a:lnTo>
                  <a:pt x="1569640" y="0"/>
                </a:lnTo>
                <a:lnTo>
                  <a:pt x="1569640" y="1417787"/>
                </a:lnTo>
                <a:lnTo>
                  <a:pt x="0" y="1417787"/>
                </a:lnTo>
                <a:lnTo>
                  <a:pt x="0" y="0"/>
                </a:lnTo>
                <a:close/>
              </a:path>
            </a:pathLst>
          </a:custGeom>
          <a:blipFill>
            <a:blip r:embed="rId12"/>
            <a:stretch>
              <a:fillRect l="-25262" t="-12585" r="-7999" b="-13518"/>
            </a:stretch>
          </a:blipFill>
        </p:spPr>
      </p:sp>
      <p:sp>
        <p:nvSpPr>
          <p:cNvPr name="TextBox 9" id="9"/>
          <p:cNvSpPr txBox="true"/>
          <p:nvPr/>
        </p:nvSpPr>
        <p:spPr>
          <a:xfrm rot="0">
            <a:off x="1996455" y="3221552"/>
            <a:ext cx="15262845" cy="1921948"/>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The goal of this unit is to understand the user's intent:</a:t>
            </a:r>
          </a:p>
          <a:p>
            <a:pPr>
              <a:lnSpc>
                <a:spcPts val="5219"/>
              </a:lnSpc>
            </a:pPr>
            <a:r>
              <a:rPr lang="en-US" sz="2899" spc="115">
                <a:solidFill>
                  <a:srgbClr val="01126A"/>
                </a:solidFill>
                <a:latin typeface="IBM Plex Mono Bold"/>
              </a:rPr>
              <a:t>for our application, we had the following intents that the chatbot was trained to understand:</a:t>
            </a:r>
          </a:p>
        </p:txBody>
      </p:sp>
      <p:grpSp>
        <p:nvGrpSpPr>
          <p:cNvPr name="Group 10" id="10"/>
          <p:cNvGrpSpPr/>
          <p:nvPr/>
        </p:nvGrpSpPr>
        <p:grpSpPr>
          <a:xfrm rot="0">
            <a:off x="2512278" y="4795290"/>
            <a:ext cx="14072637" cy="4379134"/>
            <a:chOff x="0" y="0"/>
            <a:chExt cx="18763517" cy="5838845"/>
          </a:xfrm>
        </p:grpSpPr>
        <p:sp>
          <p:nvSpPr>
            <p:cNvPr name="TextBox 11" id="11"/>
            <p:cNvSpPr txBox="true"/>
            <p:nvPr/>
          </p:nvSpPr>
          <p:spPr>
            <a:xfrm rot="0">
              <a:off x="0" y="-171450"/>
              <a:ext cx="9095259" cy="6010295"/>
            </a:xfrm>
            <a:prstGeom prst="rect">
              <a:avLst/>
            </a:prstGeom>
          </p:spPr>
          <p:txBody>
            <a:bodyPr anchor="t" rtlCol="false" tIns="0" lIns="0" bIns="0" rIns="0">
              <a:spAutoFit/>
            </a:bodyPr>
            <a:lstStyle/>
            <a:p>
              <a:pPr>
                <a:lnSpc>
                  <a:spcPts val="5219"/>
                </a:lnSpc>
              </a:pPr>
            </a:p>
            <a:p>
              <a:pPr marL="626106" indent="-313053" lvl="1">
                <a:lnSpc>
                  <a:spcPts val="5219"/>
                </a:lnSpc>
                <a:buFont typeface="Arial"/>
                <a:buChar char="•"/>
              </a:pPr>
              <a:r>
                <a:rPr lang="en-US" sz="2899" spc="115">
                  <a:solidFill>
                    <a:srgbClr val="01126A"/>
                  </a:solidFill>
                  <a:latin typeface="IBM Plex Mono Bold"/>
                </a:rPr>
                <a:t>greet</a:t>
              </a:r>
            </a:p>
            <a:p>
              <a:pPr marL="626106" indent="-313053" lvl="1">
                <a:lnSpc>
                  <a:spcPts val="5219"/>
                </a:lnSpc>
                <a:buFont typeface="Arial"/>
                <a:buChar char="•"/>
              </a:pPr>
              <a:r>
                <a:rPr lang="en-US" sz="2899" spc="115">
                  <a:solidFill>
                    <a:srgbClr val="01126A"/>
                  </a:solidFill>
                  <a:latin typeface="IBM Plex Mono Bold"/>
                </a:rPr>
                <a:t>goodbye</a:t>
              </a:r>
            </a:p>
            <a:p>
              <a:pPr marL="626106" indent="-313053" lvl="1">
                <a:lnSpc>
                  <a:spcPts val="5219"/>
                </a:lnSpc>
                <a:buFont typeface="Arial"/>
                <a:buChar char="•"/>
              </a:pPr>
              <a:r>
                <a:rPr lang="en-US" sz="2899" spc="115">
                  <a:solidFill>
                    <a:srgbClr val="01126A"/>
                  </a:solidFill>
                  <a:latin typeface="IBM Plex Mono Bold"/>
                </a:rPr>
                <a:t>affirm</a:t>
              </a:r>
            </a:p>
            <a:p>
              <a:pPr marL="626106" indent="-313053" lvl="1">
                <a:lnSpc>
                  <a:spcPts val="5219"/>
                </a:lnSpc>
                <a:buFont typeface="Arial"/>
                <a:buChar char="•"/>
              </a:pPr>
              <a:r>
                <a:rPr lang="en-US" sz="2899" spc="115">
                  <a:solidFill>
                    <a:srgbClr val="01126A"/>
                  </a:solidFill>
                  <a:latin typeface="IBM Plex Mono Bold"/>
                </a:rPr>
                <a:t>deny</a:t>
              </a:r>
            </a:p>
            <a:p>
              <a:pPr marL="626106" indent="-313053" lvl="1">
                <a:lnSpc>
                  <a:spcPts val="5219"/>
                </a:lnSpc>
                <a:buFont typeface="Arial"/>
                <a:buChar char="•"/>
              </a:pPr>
              <a:r>
                <a:rPr lang="en-US" sz="2899" spc="115">
                  <a:solidFill>
                    <a:srgbClr val="01126A"/>
                  </a:solidFill>
                  <a:latin typeface="IBM Plex Mono Bold"/>
                </a:rPr>
                <a:t>appointments</a:t>
              </a:r>
            </a:p>
            <a:p>
              <a:pPr marL="626106" indent="-313053" lvl="1">
                <a:lnSpc>
                  <a:spcPts val="5219"/>
                </a:lnSpc>
                <a:buFont typeface="Arial"/>
                <a:buChar char="•"/>
              </a:pPr>
              <a:r>
                <a:rPr lang="en-US" sz="2899" spc="115">
                  <a:solidFill>
                    <a:srgbClr val="01126A"/>
                  </a:solidFill>
                  <a:latin typeface="IBM Plex Mono Bold"/>
                </a:rPr>
                <a:t>medicines</a:t>
              </a:r>
            </a:p>
          </p:txBody>
        </p:sp>
        <p:sp>
          <p:nvSpPr>
            <p:cNvPr name="TextBox 12" id="12"/>
            <p:cNvSpPr txBox="true"/>
            <p:nvPr/>
          </p:nvSpPr>
          <p:spPr>
            <a:xfrm rot="0">
              <a:off x="9668258" y="704762"/>
              <a:ext cx="9095259" cy="4257871"/>
            </a:xfrm>
            <a:prstGeom prst="rect">
              <a:avLst/>
            </a:prstGeom>
          </p:spPr>
          <p:txBody>
            <a:bodyPr anchor="t" rtlCol="false" tIns="0" lIns="0" bIns="0" rIns="0">
              <a:spAutoFit/>
            </a:bodyPr>
            <a:lstStyle/>
            <a:p>
              <a:pPr marL="626106" indent="-313053" lvl="1">
                <a:lnSpc>
                  <a:spcPts val="5219"/>
                </a:lnSpc>
                <a:buFont typeface="Arial"/>
                <a:buChar char="•"/>
              </a:pPr>
              <a:r>
                <a:rPr lang="en-US" sz="2899" spc="115">
                  <a:solidFill>
                    <a:srgbClr val="01126A"/>
                  </a:solidFill>
                  <a:latin typeface="IBM Plex Mono Bold"/>
                </a:rPr>
                <a:t>book</a:t>
              </a:r>
            </a:p>
            <a:p>
              <a:pPr marL="626106" indent="-313053" lvl="1">
                <a:lnSpc>
                  <a:spcPts val="5219"/>
                </a:lnSpc>
                <a:buFont typeface="Arial"/>
                <a:buChar char="•"/>
              </a:pPr>
              <a:r>
                <a:rPr lang="en-US" sz="2899" spc="115">
                  <a:solidFill>
                    <a:srgbClr val="01126A"/>
                  </a:solidFill>
                  <a:latin typeface="IBM Plex Mono Bold"/>
                </a:rPr>
                <a:t>dermatology-Department</a:t>
              </a:r>
            </a:p>
            <a:p>
              <a:pPr marL="626106" indent="-313053" lvl="1">
                <a:lnSpc>
                  <a:spcPts val="5219"/>
                </a:lnSpc>
                <a:buFont typeface="Arial"/>
                <a:buChar char="•"/>
              </a:pPr>
              <a:r>
                <a:rPr lang="en-US" sz="2899" spc="115">
                  <a:solidFill>
                    <a:srgbClr val="01126A"/>
                  </a:solidFill>
                  <a:latin typeface="IBM Plex Mono Bold"/>
                </a:rPr>
                <a:t>bone-Department</a:t>
              </a:r>
            </a:p>
            <a:p>
              <a:pPr marL="626106" indent="-313053" lvl="1">
                <a:lnSpc>
                  <a:spcPts val="5219"/>
                </a:lnSpc>
                <a:buFont typeface="Arial"/>
                <a:buChar char="•"/>
              </a:pPr>
              <a:r>
                <a:rPr lang="en-US" sz="2899" spc="115">
                  <a:solidFill>
                    <a:srgbClr val="01126A"/>
                  </a:solidFill>
                  <a:latin typeface="IBM Plex Mono Bold"/>
                </a:rPr>
                <a:t>eye-Department</a:t>
              </a:r>
            </a:p>
            <a:p>
              <a:pPr marL="626106" indent="-313053" lvl="1">
                <a:lnSpc>
                  <a:spcPts val="5219"/>
                </a:lnSpc>
                <a:buFont typeface="Arial"/>
                <a:buChar char="•"/>
              </a:pPr>
              <a:r>
                <a:rPr lang="en-US" sz="2899" spc="115">
                  <a:solidFill>
                    <a:srgbClr val="01126A"/>
                  </a:solidFill>
                  <a:latin typeface="IBM Plex Mono Bold"/>
                </a:rPr>
                <a:t>internal-Department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12278" y="628447"/>
            <a:ext cx="13263444"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IMPLEMENTATION </a:t>
            </a:r>
          </a:p>
        </p:txBody>
      </p:sp>
      <p:sp>
        <p:nvSpPr>
          <p:cNvPr name="Freeform 6" id="6"/>
          <p:cNvSpPr/>
          <p:nvPr/>
        </p:nvSpPr>
        <p:spPr>
          <a:xfrm flipH="true" flipV="true" rot="0">
            <a:off x="11942812"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8">
              <a:alphaModFix amt="86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5185723" y="-42223"/>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28750" y="319807"/>
            <a:ext cx="1569640" cy="1417786"/>
          </a:xfrm>
          <a:custGeom>
            <a:avLst/>
            <a:gdLst/>
            <a:ahLst/>
            <a:cxnLst/>
            <a:rect r="r" b="b" t="t" l="l"/>
            <a:pathLst>
              <a:path h="1417786" w="1569640">
                <a:moveTo>
                  <a:pt x="0" y="0"/>
                </a:moveTo>
                <a:lnTo>
                  <a:pt x="1569640" y="0"/>
                </a:lnTo>
                <a:lnTo>
                  <a:pt x="1569640" y="1417786"/>
                </a:lnTo>
                <a:lnTo>
                  <a:pt x="0" y="1417786"/>
                </a:lnTo>
                <a:lnTo>
                  <a:pt x="0" y="0"/>
                </a:lnTo>
                <a:close/>
              </a:path>
            </a:pathLst>
          </a:custGeom>
          <a:blipFill>
            <a:blip r:embed="rId12"/>
            <a:stretch>
              <a:fillRect l="-25262" t="-12585" r="-7999" b="-13518"/>
            </a:stretch>
          </a:blipFill>
        </p:spPr>
      </p:sp>
      <p:grpSp>
        <p:nvGrpSpPr>
          <p:cNvPr name="Group 9" id="9"/>
          <p:cNvGrpSpPr/>
          <p:nvPr/>
        </p:nvGrpSpPr>
        <p:grpSpPr>
          <a:xfrm rot="0">
            <a:off x="2277520" y="2464740"/>
            <a:ext cx="14072637" cy="3721975"/>
            <a:chOff x="0" y="0"/>
            <a:chExt cx="18763517" cy="4962633"/>
          </a:xfrm>
        </p:grpSpPr>
        <p:sp>
          <p:nvSpPr>
            <p:cNvPr name="TextBox 10" id="10"/>
            <p:cNvSpPr txBox="true"/>
            <p:nvPr/>
          </p:nvSpPr>
          <p:spPr>
            <a:xfrm rot="0">
              <a:off x="0" y="-171450"/>
              <a:ext cx="9095259" cy="5134083"/>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PIPELINE:</a:t>
              </a:r>
            </a:p>
            <a:p>
              <a:pPr marL="626106" indent="-313053" lvl="1">
                <a:lnSpc>
                  <a:spcPts val="5219"/>
                </a:lnSpc>
                <a:buFont typeface="Arial"/>
                <a:buChar char="•"/>
              </a:pPr>
              <a:r>
                <a:rPr lang="en-US" sz="2899" spc="115">
                  <a:solidFill>
                    <a:srgbClr val="01126A"/>
                  </a:solidFill>
                  <a:latin typeface="IBM Plex Mono Bold"/>
                </a:rPr>
                <a:t>Whitespace Tokenizer</a:t>
              </a:r>
            </a:p>
            <a:p>
              <a:pPr marL="626106" indent="-313053" lvl="1">
                <a:lnSpc>
                  <a:spcPts val="5219"/>
                </a:lnSpc>
                <a:buFont typeface="Arial"/>
                <a:buChar char="•"/>
              </a:pPr>
              <a:r>
                <a:rPr lang="en-US" sz="2899" spc="115">
                  <a:solidFill>
                    <a:srgbClr val="01126A"/>
                  </a:solidFill>
                  <a:latin typeface="IBM Plex Mono Bold"/>
                </a:rPr>
                <a:t>RegexFeaturizer</a:t>
              </a:r>
            </a:p>
            <a:p>
              <a:pPr marL="626106" indent="-313053" lvl="1">
                <a:lnSpc>
                  <a:spcPts val="5219"/>
                </a:lnSpc>
                <a:buFont typeface="Arial"/>
                <a:buChar char="•"/>
              </a:pPr>
              <a:r>
                <a:rPr lang="en-US" sz="2899" spc="115">
                  <a:solidFill>
                    <a:srgbClr val="01126A"/>
                  </a:solidFill>
                  <a:latin typeface="IBM Plex Mono Bold"/>
                </a:rPr>
                <a:t>LexicalSyntacticFeaturizer</a:t>
              </a:r>
            </a:p>
            <a:p>
              <a:pPr marL="626106" indent="-313053" lvl="1">
                <a:lnSpc>
                  <a:spcPts val="5219"/>
                </a:lnSpc>
                <a:buFont typeface="Arial"/>
                <a:buChar char="•"/>
              </a:pPr>
              <a:r>
                <a:rPr lang="en-US" sz="2899" spc="115">
                  <a:solidFill>
                    <a:srgbClr val="01126A"/>
                  </a:solidFill>
                  <a:latin typeface="IBM Plex Mono Bold"/>
                </a:rPr>
                <a:t>CountVectorsFeaturizer</a:t>
              </a:r>
            </a:p>
            <a:p>
              <a:pPr marL="626106" indent="-313053" lvl="1">
                <a:lnSpc>
                  <a:spcPts val="5219"/>
                </a:lnSpc>
                <a:buFont typeface="Arial"/>
                <a:buChar char="•"/>
              </a:pPr>
              <a:r>
                <a:rPr lang="en-US" sz="2899" spc="115">
                  <a:solidFill>
                    <a:srgbClr val="01126A"/>
                  </a:solidFill>
                  <a:latin typeface="IBM Plex Mono Bold"/>
                </a:rPr>
                <a:t>DIETClassifier</a:t>
              </a:r>
            </a:p>
          </p:txBody>
        </p:sp>
        <p:sp>
          <p:nvSpPr>
            <p:cNvPr name="TextBox 11" id="11"/>
            <p:cNvSpPr txBox="true"/>
            <p:nvPr/>
          </p:nvSpPr>
          <p:spPr>
            <a:xfrm rot="0">
              <a:off x="9668258" y="704762"/>
              <a:ext cx="9095259" cy="2505712"/>
            </a:xfrm>
            <a:prstGeom prst="rect">
              <a:avLst/>
            </a:prstGeom>
          </p:spPr>
          <p:txBody>
            <a:bodyPr anchor="t" rtlCol="false" tIns="0" lIns="0" bIns="0" rIns="0">
              <a:spAutoFit/>
            </a:bodyPr>
            <a:lstStyle/>
            <a:p>
              <a:pPr marL="626106" indent="-313053" lvl="1">
                <a:lnSpc>
                  <a:spcPts val="5219"/>
                </a:lnSpc>
                <a:buFont typeface="Arial"/>
                <a:buChar char="•"/>
              </a:pPr>
              <a:r>
                <a:rPr lang="en-US" sz="2899" spc="115">
                  <a:solidFill>
                    <a:srgbClr val="01126A"/>
                  </a:solidFill>
                  <a:latin typeface="IBM Plex Mono Bold"/>
                </a:rPr>
                <a:t>EntitySynonymMapper</a:t>
              </a:r>
            </a:p>
            <a:p>
              <a:pPr marL="626106" indent="-313053" lvl="1">
                <a:lnSpc>
                  <a:spcPts val="5219"/>
                </a:lnSpc>
                <a:buFont typeface="Arial"/>
                <a:buChar char="•"/>
              </a:pPr>
              <a:r>
                <a:rPr lang="en-US" sz="2899" spc="115">
                  <a:solidFill>
                    <a:srgbClr val="01126A"/>
                  </a:solidFill>
                  <a:latin typeface="IBM Plex Mono Bold"/>
                </a:rPr>
                <a:t>FallbackClassifier</a:t>
              </a:r>
            </a:p>
            <a:p>
              <a:pPr marL="626106" indent="-313053" lvl="1">
                <a:lnSpc>
                  <a:spcPts val="5219"/>
                </a:lnSpc>
                <a:buFont typeface="Arial"/>
                <a:buChar char="•"/>
              </a:pPr>
              <a:r>
                <a:rPr lang="en-US" sz="2899" spc="115">
                  <a:solidFill>
                    <a:srgbClr val="01126A"/>
                  </a:solidFill>
                  <a:latin typeface="IBM Plex Mono Bold"/>
                </a:rPr>
                <a:t>RulePolicy</a:t>
              </a:r>
            </a:p>
          </p:txBody>
        </p:sp>
      </p:grpSp>
      <p:sp>
        <p:nvSpPr>
          <p:cNvPr name="TextBox 12" id="12"/>
          <p:cNvSpPr txBox="true"/>
          <p:nvPr/>
        </p:nvSpPr>
        <p:spPr>
          <a:xfrm rot="0">
            <a:off x="5733278" y="6679193"/>
            <a:ext cx="6821444" cy="2579107"/>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Pipeline components:</a:t>
            </a:r>
          </a:p>
          <a:p>
            <a:pPr marL="626106" indent="-313053" lvl="1">
              <a:lnSpc>
                <a:spcPts val="5219"/>
              </a:lnSpc>
              <a:buFont typeface="Arial"/>
              <a:buChar char="•"/>
            </a:pPr>
            <a:r>
              <a:rPr lang="en-US" sz="2899" spc="115">
                <a:solidFill>
                  <a:srgbClr val="01126A"/>
                </a:solidFill>
                <a:latin typeface="IBM Plex Mono Bold"/>
              </a:rPr>
              <a:t>Min_ngram and Max_ngram</a:t>
            </a:r>
          </a:p>
          <a:p>
            <a:pPr marL="626106" indent="-313053" lvl="1">
              <a:lnSpc>
                <a:spcPts val="5219"/>
              </a:lnSpc>
              <a:buFont typeface="Arial"/>
              <a:buChar char="•"/>
            </a:pPr>
            <a:r>
              <a:rPr lang="en-US" sz="2899" spc="115">
                <a:solidFill>
                  <a:srgbClr val="01126A"/>
                </a:solidFill>
                <a:latin typeface="IBM Plex Mono Bold"/>
              </a:rPr>
              <a:t>Epochs:</a:t>
            </a:r>
          </a:p>
          <a:p>
            <a:pPr marL="626106" indent="-313053" lvl="1">
              <a:lnSpc>
                <a:spcPts val="5219"/>
              </a:lnSpc>
              <a:buFont typeface="Arial"/>
              <a:buChar char="•"/>
            </a:pPr>
            <a:r>
              <a:rPr lang="en-US" sz="2899" spc="115">
                <a:solidFill>
                  <a:srgbClr val="01126A"/>
                </a:solidFill>
                <a:latin typeface="IBM Plex Mono Bold"/>
              </a:rPr>
              <a:t>Max_history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814736" y="1657539"/>
            <a:ext cx="19102736" cy="19102736"/>
          </a:xfrm>
          <a:custGeom>
            <a:avLst/>
            <a:gdLst/>
            <a:ahLst/>
            <a:cxnLst/>
            <a:rect r="r" b="b" t="t" l="l"/>
            <a:pathLst>
              <a:path h="19102736" w="19102736">
                <a:moveTo>
                  <a:pt x="19102736" y="0"/>
                </a:moveTo>
                <a:lnTo>
                  <a:pt x="0" y="0"/>
                </a:lnTo>
                <a:lnTo>
                  <a:pt x="0" y="19102736"/>
                </a:lnTo>
                <a:lnTo>
                  <a:pt x="19102736" y="19102736"/>
                </a:lnTo>
                <a:lnTo>
                  <a:pt x="19102736"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438621" y="982104"/>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TRAINING  </a:t>
            </a:r>
          </a:p>
        </p:txBody>
      </p:sp>
      <p:sp>
        <p:nvSpPr>
          <p:cNvPr name="Freeform 7" id="7"/>
          <p:cNvSpPr/>
          <p:nvPr/>
        </p:nvSpPr>
        <p:spPr>
          <a:xfrm flipH="true" flipV="true" rot="0">
            <a:off x="1362170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6557876" y="-42223"/>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813570" y="527675"/>
            <a:ext cx="1569640" cy="1417786"/>
          </a:xfrm>
          <a:custGeom>
            <a:avLst/>
            <a:gdLst/>
            <a:ahLst/>
            <a:cxnLst/>
            <a:rect r="r" b="b" t="t" l="l"/>
            <a:pathLst>
              <a:path h="1417786" w="1569640">
                <a:moveTo>
                  <a:pt x="0" y="0"/>
                </a:moveTo>
                <a:lnTo>
                  <a:pt x="1569640" y="0"/>
                </a:lnTo>
                <a:lnTo>
                  <a:pt x="1569640" y="1417786"/>
                </a:lnTo>
                <a:lnTo>
                  <a:pt x="0" y="1417786"/>
                </a:lnTo>
                <a:lnTo>
                  <a:pt x="0" y="0"/>
                </a:lnTo>
                <a:close/>
              </a:path>
            </a:pathLst>
          </a:custGeom>
          <a:blipFill>
            <a:blip r:embed="rId14"/>
            <a:stretch>
              <a:fillRect l="-25262" t="-12585" r="-7999" b="-13518"/>
            </a:stretch>
          </a:blipFill>
        </p:spPr>
      </p:sp>
      <p:sp>
        <p:nvSpPr>
          <p:cNvPr name="TextBox 10" id="10"/>
          <p:cNvSpPr txBox="true"/>
          <p:nvPr/>
        </p:nvSpPr>
        <p:spPr>
          <a:xfrm rot="0">
            <a:off x="1849770" y="3293744"/>
            <a:ext cx="14588460" cy="1264789"/>
          </a:xfrm>
          <a:prstGeom prst="rect">
            <a:avLst/>
          </a:prstGeom>
        </p:spPr>
        <p:txBody>
          <a:bodyPr anchor="t" rtlCol="false" tIns="0" lIns="0" bIns="0" rIns="0">
            <a:spAutoFit/>
          </a:bodyPr>
          <a:lstStyle/>
          <a:p>
            <a:pPr marL="626106" indent="-313053" lvl="1">
              <a:lnSpc>
                <a:spcPts val="5219"/>
              </a:lnSpc>
              <a:buFont typeface="Arial"/>
              <a:buChar char="•"/>
            </a:pPr>
            <a:r>
              <a:rPr lang="en-US" sz="2899" spc="115">
                <a:solidFill>
                  <a:srgbClr val="01126A"/>
                </a:solidFill>
                <a:latin typeface="IBM Plex Mono Bold"/>
              </a:rPr>
              <a:t>We created a dataset of possible user input for each intent and used it to train the classifier.</a:t>
            </a:r>
          </a:p>
        </p:txBody>
      </p:sp>
      <p:sp>
        <p:nvSpPr>
          <p:cNvPr name="TextBox 11" id="11"/>
          <p:cNvSpPr txBox="true"/>
          <p:nvPr/>
        </p:nvSpPr>
        <p:spPr>
          <a:xfrm rot="0">
            <a:off x="2269953" y="4972050"/>
            <a:ext cx="14588460" cy="1921948"/>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D</a:t>
            </a:r>
            <a:r>
              <a:rPr lang="en-US" sz="2899" spc="115">
                <a:solidFill>
                  <a:srgbClr val="01126A"/>
                </a:solidFill>
                <a:latin typeface="IBM Plex Mono Bold"/>
              </a:rPr>
              <a:t>epending on the identified intent the chatbot can:</a:t>
            </a:r>
          </a:p>
          <a:p>
            <a:pPr marL="1878317" indent="-469579" lvl="3">
              <a:lnSpc>
                <a:spcPts val="5219"/>
              </a:lnSpc>
              <a:buFont typeface="Arial"/>
              <a:buChar char="￭"/>
            </a:pPr>
            <a:r>
              <a:rPr lang="en-US" sz="2899" spc="115">
                <a:solidFill>
                  <a:srgbClr val="01126A"/>
                </a:solidFill>
                <a:latin typeface="IBM Plex Mono Bold"/>
              </a:rPr>
              <a:t>give a fixed response</a:t>
            </a:r>
          </a:p>
          <a:p>
            <a:pPr marL="1878317" indent="-469579" lvl="3">
              <a:lnSpc>
                <a:spcPts val="5219"/>
              </a:lnSpc>
              <a:buFont typeface="Arial"/>
              <a:buChar char="￭"/>
            </a:pPr>
            <a:r>
              <a:rPr lang="en-US" sz="2899" spc="115">
                <a:solidFill>
                  <a:srgbClr val="01126A"/>
                </a:solidFill>
                <a:latin typeface="IBM Plex Mono Bold"/>
              </a:rPr>
              <a:t>give a generated respond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6833173" y="5230272"/>
            <a:ext cx="18754489" cy="13673727"/>
          </a:xfrm>
          <a:custGeom>
            <a:avLst/>
            <a:gdLst/>
            <a:ahLst/>
            <a:cxnLst/>
            <a:rect r="r" b="b" t="t" l="l"/>
            <a:pathLst>
              <a:path h="13673727" w="18754489">
                <a:moveTo>
                  <a:pt x="0" y="13673727"/>
                </a:moveTo>
                <a:lnTo>
                  <a:pt x="18754489" y="13673727"/>
                </a:lnTo>
                <a:lnTo>
                  <a:pt x="18754489" y="0"/>
                </a:lnTo>
                <a:lnTo>
                  <a:pt x="0" y="0"/>
                </a:lnTo>
                <a:lnTo>
                  <a:pt x="0" y="13673727"/>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30669">
            <a:off x="-8774839" y="-13625127"/>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30669">
            <a:off x="1008543" y="6781768"/>
            <a:ext cx="3291719" cy="3291719"/>
          </a:xfrm>
          <a:custGeom>
            <a:avLst/>
            <a:gdLst/>
            <a:ahLst/>
            <a:cxnLst/>
            <a:rect r="r" b="b" t="t" l="l"/>
            <a:pathLst>
              <a:path h="3291719" w="3291719">
                <a:moveTo>
                  <a:pt x="0" y="0"/>
                </a:moveTo>
                <a:lnTo>
                  <a:pt x="3291719" y="0"/>
                </a:lnTo>
                <a:lnTo>
                  <a:pt x="3291719" y="3291719"/>
                </a:lnTo>
                <a:lnTo>
                  <a:pt x="0" y="3291719"/>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3926013" y="515989"/>
            <a:ext cx="2986948" cy="298693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16666" r="0" b="-16666"/>
              </a:stretch>
            </a:blipFill>
          </p:spPr>
        </p:sp>
      </p:grpSp>
      <p:sp>
        <p:nvSpPr>
          <p:cNvPr name="Freeform 7" id="7"/>
          <p:cNvSpPr/>
          <p:nvPr/>
        </p:nvSpPr>
        <p:spPr>
          <a:xfrm flipH="false" flipV="false" rot="-1930669">
            <a:off x="56043" y="6053701"/>
            <a:ext cx="3291719" cy="3291719"/>
          </a:xfrm>
          <a:custGeom>
            <a:avLst/>
            <a:gdLst/>
            <a:ahLst/>
            <a:cxnLst/>
            <a:rect r="r" b="b" t="t" l="l"/>
            <a:pathLst>
              <a:path h="3291719" w="3291719">
                <a:moveTo>
                  <a:pt x="0" y="0"/>
                </a:moveTo>
                <a:lnTo>
                  <a:pt x="3291719" y="0"/>
                </a:lnTo>
                <a:lnTo>
                  <a:pt x="3291719" y="3291719"/>
                </a:lnTo>
                <a:lnTo>
                  <a:pt x="0" y="3291719"/>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58221" y="4025822"/>
            <a:ext cx="2956344" cy="2956333"/>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38889" r="0" b="-38889"/>
              </a:stretch>
            </a:blipFill>
          </p:spPr>
        </p:sp>
      </p:grpSp>
      <p:grpSp>
        <p:nvGrpSpPr>
          <p:cNvPr name="Group 10" id="10"/>
          <p:cNvGrpSpPr>
            <a:grpSpLocks noChangeAspect="true"/>
          </p:cNvGrpSpPr>
          <p:nvPr/>
        </p:nvGrpSpPr>
        <p:grpSpPr>
          <a:xfrm rot="0">
            <a:off x="7965488" y="6252614"/>
            <a:ext cx="2962350" cy="2962338"/>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16666" r="0" b="-16666"/>
              </a:stretch>
            </a:blipFill>
          </p:spPr>
        </p:sp>
      </p:grpSp>
      <p:sp>
        <p:nvSpPr>
          <p:cNvPr name="Freeform 12" id="12"/>
          <p:cNvSpPr/>
          <p:nvPr/>
        </p:nvSpPr>
        <p:spPr>
          <a:xfrm flipH="false" flipV="false" rot="-1930669">
            <a:off x="1652395" y="7094822"/>
            <a:ext cx="3291719" cy="3291719"/>
          </a:xfrm>
          <a:custGeom>
            <a:avLst/>
            <a:gdLst/>
            <a:ahLst/>
            <a:cxnLst/>
            <a:rect r="r" b="b" t="t" l="l"/>
            <a:pathLst>
              <a:path h="3291719" w="3291719">
                <a:moveTo>
                  <a:pt x="0" y="0"/>
                </a:moveTo>
                <a:lnTo>
                  <a:pt x="3291719" y="0"/>
                </a:lnTo>
                <a:lnTo>
                  <a:pt x="3291719" y="3291718"/>
                </a:lnTo>
                <a:lnTo>
                  <a:pt x="0" y="3291718"/>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grpSp>
        <p:nvGrpSpPr>
          <p:cNvPr name="Group 13" id="13"/>
          <p:cNvGrpSpPr>
            <a:grpSpLocks noChangeAspect="true"/>
          </p:cNvGrpSpPr>
          <p:nvPr/>
        </p:nvGrpSpPr>
        <p:grpSpPr>
          <a:xfrm rot="0">
            <a:off x="14529765" y="6171624"/>
            <a:ext cx="2948539" cy="294852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7966" t="-16666" r="0" b="-27288"/>
              </a:stretch>
            </a:blipFill>
          </p:spPr>
        </p:sp>
      </p:grpSp>
      <p:sp>
        <p:nvSpPr>
          <p:cNvPr name="TextBox 15" id="15"/>
          <p:cNvSpPr txBox="true"/>
          <p:nvPr/>
        </p:nvSpPr>
        <p:spPr>
          <a:xfrm rot="0">
            <a:off x="7790982" y="9436006"/>
            <a:ext cx="3242916" cy="333375"/>
          </a:xfrm>
          <a:prstGeom prst="rect">
            <a:avLst/>
          </a:prstGeom>
        </p:spPr>
        <p:txBody>
          <a:bodyPr anchor="t" rtlCol="false" tIns="0" lIns="0" bIns="0" rIns="0">
            <a:spAutoFit/>
          </a:bodyPr>
          <a:lstStyle/>
          <a:p>
            <a:pPr algn="ctr">
              <a:lnSpc>
                <a:spcPts val="2401"/>
              </a:lnSpc>
            </a:pPr>
            <a:r>
              <a:rPr lang="en-US" sz="2001">
                <a:solidFill>
                  <a:srgbClr val="3A9BDC"/>
                </a:solidFill>
                <a:latin typeface="Poppins Bold"/>
              </a:rPr>
              <a:t>Fady Zarif</a:t>
            </a:r>
          </a:p>
        </p:txBody>
      </p:sp>
      <p:sp>
        <p:nvSpPr>
          <p:cNvPr name="Freeform 16" id="16"/>
          <p:cNvSpPr/>
          <p:nvPr/>
        </p:nvSpPr>
        <p:spPr>
          <a:xfrm flipH="false" flipV="true" rot="-8216649">
            <a:off x="169790" y="7568230"/>
            <a:ext cx="11351400" cy="8276203"/>
          </a:xfrm>
          <a:custGeom>
            <a:avLst/>
            <a:gdLst/>
            <a:ahLst/>
            <a:cxnLst/>
            <a:rect r="r" b="b" t="t" l="l"/>
            <a:pathLst>
              <a:path h="8276203" w="11351400">
                <a:moveTo>
                  <a:pt x="0" y="8276203"/>
                </a:moveTo>
                <a:lnTo>
                  <a:pt x="11351400" y="8276203"/>
                </a:lnTo>
                <a:lnTo>
                  <a:pt x="11351400" y="0"/>
                </a:lnTo>
                <a:lnTo>
                  <a:pt x="0" y="0"/>
                </a:lnTo>
                <a:lnTo>
                  <a:pt x="0" y="8276203"/>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true" rot="8623409">
            <a:off x="14256635" y="-8931191"/>
            <a:ext cx="11351400" cy="8276203"/>
          </a:xfrm>
          <a:custGeom>
            <a:avLst/>
            <a:gdLst/>
            <a:ahLst/>
            <a:cxnLst/>
            <a:rect r="r" b="b" t="t" l="l"/>
            <a:pathLst>
              <a:path h="8276203" w="11351400">
                <a:moveTo>
                  <a:pt x="0" y="8276203"/>
                </a:moveTo>
                <a:lnTo>
                  <a:pt x="11351400" y="8276203"/>
                </a:lnTo>
                <a:lnTo>
                  <a:pt x="11351400" y="0"/>
                </a:lnTo>
                <a:lnTo>
                  <a:pt x="0" y="0"/>
                </a:lnTo>
                <a:lnTo>
                  <a:pt x="0" y="8276203"/>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930669">
            <a:off x="651576" y="6371586"/>
            <a:ext cx="3291719" cy="3291719"/>
          </a:xfrm>
          <a:custGeom>
            <a:avLst/>
            <a:gdLst/>
            <a:ahLst/>
            <a:cxnLst/>
            <a:rect r="r" b="b" t="t" l="l"/>
            <a:pathLst>
              <a:path h="3291719" w="3291719">
                <a:moveTo>
                  <a:pt x="0" y="0"/>
                </a:moveTo>
                <a:lnTo>
                  <a:pt x="3291719" y="0"/>
                </a:lnTo>
                <a:lnTo>
                  <a:pt x="3291719" y="3291719"/>
                </a:lnTo>
                <a:lnTo>
                  <a:pt x="0" y="3291719"/>
                </a:lnTo>
                <a:lnTo>
                  <a:pt x="0" y="0"/>
                </a:lnTo>
                <a:close/>
              </a:path>
            </a:pathLst>
          </a:custGeom>
          <a:blipFill>
            <a:blip r:embed="rId12">
              <a:alphaModFix amt="35000"/>
              <a:extLst>
                <a:ext uri="{96DAC541-7B7A-43D3-8B79-37D633B846F1}">
                  <asvg:svgBlip xmlns:asvg="http://schemas.microsoft.com/office/drawing/2016/SVG/main" r:embed="rId13"/>
                </a:ext>
              </a:extLst>
            </a:blip>
            <a:stretch>
              <a:fillRect l="0" t="0" r="0" b="0"/>
            </a:stretch>
          </a:blipFill>
        </p:spPr>
      </p:sp>
      <p:grpSp>
        <p:nvGrpSpPr>
          <p:cNvPr name="Group 19" id="19"/>
          <p:cNvGrpSpPr>
            <a:grpSpLocks noChangeAspect="true"/>
          </p:cNvGrpSpPr>
          <p:nvPr/>
        </p:nvGrpSpPr>
        <p:grpSpPr>
          <a:xfrm rot="0">
            <a:off x="8474626" y="718249"/>
            <a:ext cx="2946613" cy="2946602"/>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0" t="-1347" r="0" b="-31986"/>
              </a:stretch>
            </a:blipFill>
          </p:spPr>
        </p:sp>
      </p:grpSp>
      <p:sp>
        <p:nvSpPr>
          <p:cNvPr name="TextBox 21" id="21"/>
          <p:cNvSpPr txBox="true"/>
          <p:nvPr/>
        </p:nvSpPr>
        <p:spPr>
          <a:xfrm rot="0">
            <a:off x="495121" y="1190625"/>
            <a:ext cx="7278805" cy="1200146"/>
          </a:xfrm>
          <a:prstGeom prst="rect">
            <a:avLst/>
          </a:prstGeom>
        </p:spPr>
        <p:txBody>
          <a:bodyPr anchor="t" rtlCol="false" tIns="0" lIns="0" bIns="0" rIns="0">
            <a:spAutoFit/>
          </a:bodyPr>
          <a:lstStyle/>
          <a:p>
            <a:pPr>
              <a:lnSpc>
                <a:spcPts val="8999"/>
              </a:lnSpc>
            </a:pPr>
            <a:r>
              <a:rPr lang="en-US" sz="8999">
                <a:solidFill>
                  <a:srgbClr val="12229D"/>
                </a:solidFill>
                <a:latin typeface="RoxboroughCF Thin Bold"/>
              </a:rPr>
              <a:t>OUR TEAM</a:t>
            </a:r>
          </a:p>
        </p:txBody>
      </p:sp>
      <p:sp>
        <p:nvSpPr>
          <p:cNvPr name="TextBox 22" id="22"/>
          <p:cNvSpPr txBox="true"/>
          <p:nvPr/>
        </p:nvSpPr>
        <p:spPr>
          <a:xfrm rot="0">
            <a:off x="13926013" y="3636275"/>
            <a:ext cx="3242916" cy="333375"/>
          </a:xfrm>
          <a:prstGeom prst="rect">
            <a:avLst/>
          </a:prstGeom>
        </p:spPr>
        <p:txBody>
          <a:bodyPr anchor="t" rtlCol="false" tIns="0" lIns="0" bIns="0" rIns="0">
            <a:spAutoFit/>
          </a:bodyPr>
          <a:lstStyle/>
          <a:p>
            <a:pPr algn="ctr">
              <a:lnSpc>
                <a:spcPts val="2401"/>
              </a:lnSpc>
            </a:pPr>
            <a:r>
              <a:rPr lang="en-US" sz="2001">
                <a:solidFill>
                  <a:srgbClr val="3A9BDC"/>
                </a:solidFill>
                <a:latin typeface="Poppins Bold"/>
              </a:rPr>
              <a:t>Abdelrahman Elsayed</a:t>
            </a:r>
          </a:p>
        </p:txBody>
      </p:sp>
      <p:sp>
        <p:nvSpPr>
          <p:cNvPr name="TextBox 23" id="23"/>
          <p:cNvSpPr txBox="true"/>
          <p:nvPr/>
        </p:nvSpPr>
        <p:spPr>
          <a:xfrm rot="0">
            <a:off x="11286850" y="7118826"/>
            <a:ext cx="3242916" cy="333375"/>
          </a:xfrm>
          <a:prstGeom prst="rect">
            <a:avLst/>
          </a:prstGeom>
        </p:spPr>
        <p:txBody>
          <a:bodyPr anchor="t" rtlCol="false" tIns="0" lIns="0" bIns="0" rIns="0">
            <a:spAutoFit/>
          </a:bodyPr>
          <a:lstStyle/>
          <a:p>
            <a:pPr algn="ctr">
              <a:lnSpc>
                <a:spcPts val="2401"/>
              </a:lnSpc>
            </a:pPr>
            <a:r>
              <a:rPr lang="en-US" sz="2001">
                <a:solidFill>
                  <a:srgbClr val="3A9BDC"/>
                </a:solidFill>
                <a:latin typeface="Poppins Bold"/>
              </a:rPr>
              <a:t>Sabah Mohammed</a:t>
            </a:r>
          </a:p>
        </p:txBody>
      </p:sp>
      <p:sp>
        <p:nvSpPr>
          <p:cNvPr name="TextBox 24" id="24"/>
          <p:cNvSpPr txBox="true"/>
          <p:nvPr/>
        </p:nvSpPr>
        <p:spPr>
          <a:xfrm rot="0">
            <a:off x="14529765" y="9415341"/>
            <a:ext cx="3242916" cy="333375"/>
          </a:xfrm>
          <a:prstGeom prst="rect">
            <a:avLst/>
          </a:prstGeom>
        </p:spPr>
        <p:txBody>
          <a:bodyPr anchor="t" rtlCol="false" tIns="0" lIns="0" bIns="0" rIns="0">
            <a:spAutoFit/>
          </a:bodyPr>
          <a:lstStyle/>
          <a:p>
            <a:pPr algn="ctr">
              <a:lnSpc>
                <a:spcPts val="2401"/>
              </a:lnSpc>
            </a:pPr>
            <a:r>
              <a:rPr lang="en-US" sz="2001">
                <a:solidFill>
                  <a:srgbClr val="3A9BDC"/>
                </a:solidFill>
                <a:latin typeface="Poppins Bold"/>
              </a:rPr>
              <a:t>Nada Mahmoud</a:t>
            </a:r>
          </a:p>
        </p:txBody>
      </p:sp>
      <p:sp>
        <p:nvSpPr>
          <p:cNvPr name="TextBox 25" id="25"/>
          <p:cNvSpPr txBox="true"/>
          <p:nvPr/>
        </p:nvSpPr>
        <p:spPr>
          <a:xfrm rot="0">
            <a:off x="8307505" y="3887247"/>
            <a:ext cx="3242916" cy="333375"/>
          </a:xfrm>
          <a:prstGeom prst="rect">
            <a:avLst/>
          </a:prstGeom>
        </p:spPr>
        <p:txBody>
          <a:bodyPr anchor="t" rtlCol="false" tIns="0" lIns="0" bIns="0" rIns="0">
            <a:spAutoFit/>
          </a:bodyPr>
          <a:lstStyle/>
          <a:p>
            <a:pPr algn="ctr">
              <a:lnSpc>
                <a:spcPts val="2401"/>
              </a:lnSpc>
            </a:pPr>
            <a:r>
              <a:rPr lang="en-US" sz="2001">
                <a:solidFill>
                  <a:srgbClr val="3A9BDC"/>
                </a:solidFill>
                <a:latin typeface="Poppins Bold"/>
              </a:rPr>
              <a:t>Ammar Ahmed</a:t>
            </a:r>
          </a:p>
        </p:txBody>
      </p:sp>
      <p:sp>
        <p:nvSpPr>
          <p:cNvPr name="TextBox 26" id="26"/>
          <p:cNvSpPr txBox="true"/>
          <p:nvPr/>
        </p:nvSpPr>
        <p:spPr>
          <a:xfrm rot="0">
            <a:off x="27880" y="5114925"/>
            <a:ext cx="8691194" cy="1137689"/>
          </a:xfrm>
          <a:prstGeom prst="rect">
            <a:avLst/>
          </a:prstGeom>
        </p:spPr>
        <p:txBody>
          <a:bodyPr anchor="t" rtlCol="false" tIns="0" lIns="0" bIns="0" rIns="0">
            <a:spAutoFit/>
          </a:bodyPr>
          <a:lstStyle/>
          <a:p>
            <a:pPr algn="ctr">
              <a:lnSpc>
                <a:spcPts val="4368"/>
              </a:lnSpc>
            </a:pPr>
            <a:r>
              <a:rPr lang="en-US" sz="3640">
                <a:solidFill>
                  <a:srgbClr val="3A9BDC"/>
                </a:solidFill>
                <a:latin typeface="Poppins Bold"/>
              </a:rPr>
              <a:t>                           Supervised by                                       Assoc. Prof. Lamiaa Elrefaei </a:t>
            </a:r>
          </a:p>
        </p:txBody>
      </p:sp>
      <p:sp>
        <p:nvSpPr>
          <p:cNvPr name="TextBox 27" id="27"/>
          <p:cNvSpPr txBox="true"/>
          <p:nvPr/>
        </p:nvSpPr>
        <p:spPr>
          <a:xfrm rot="0">
            <a:off x="8003102" y="9731281"/>
            <a:ext cx="3135749"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Full stack Developer  </a:t>
            </a:r>
          </a:p>
        </p:txBody>
      </p:sp>
      <p:sp>
        <p:nvSpPr>
          <p:cNvPr name="TextBox 28" id="28"/>
          <p:cNvSpPr txBox="true"/>
          <p:nvPr/>
        </p:nvSpPr>
        <p:spPr>
          <a:xfrm rot="0">
            <a:off x="8938755" y="4297267"/>
            <a:ext cx="2095143"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Data scientist </a:t>
            </a:r>
          </a:p>
        </p:txBody>
      </p:sp>
      <p:sp>
        <p:nvSpPr>
          <p:cNvPr name="TextBox 29" id="29"/>
          <p:cNvSpPr txBox="true"/>
          <p:nvPr/>
        </p:nvSpPr>
        <p:spPr>
          <a:xfrm rot="0">
            <a:off x="14774303" y="4013259"/>
            <a:ext cx="173378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AI  Engineer</a:t>
            </a:r>
          </a:p>
        </p:txBody>
      </p:sp>
      <p:sp>
        <p:nvSpPr>
          <p:cNvPr name="TextBox 30" id="30"/>
          <p:cNvSpPr txBox="true"/>
          <p:nvPr/>
        </p:nvSpPr>
        <p:spPr>
          <a:xfrm rot="0">
            <a:off x="15323363" y="9751946"/>
            <a:ext cx="1810941"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ML Engineer</a:t>
            </a:r>
          </a:p>
        </p:txBody>
      </p:sp>
      <p:sp>
        <p:nvSpPr>
          <p:cNvPr name="TextBox 31" id="31"/>
          <p:cNvSpPr txBox="true"/>
          <p:nvPr/>
        </p:nvSpPr>
        <p:spPr>
          <a:xfrm rot="0">
            <a:off x="11458221" y="7482391"/>
            <a:ext cx="2719130"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Fultter Developer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061919" y="939233"/>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GENERATIVE RESPONSE </a:t>
            </a:r>
          </a:p>
        </p:txBody>
      </p:sp>
      <p:sp>
        <p:nvSpPr>
          <p:cNvPr name="Freeform 6" id="6"/>
          <p:cNvSpPr/>
          <p:nvPr/>
        </p:nvSpPr>
        <p:spPr>
          <a:xfrm flipH="true" flipV="true" rot="0">
            <a:off x="1362170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8">
              <a:alphaModFix amt="86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5523128"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43930" y="683444"/>
            <a:ext cx="1569640" cy="1417786"/>
          </a:xfrm>
          <a:custGeom>
            <a:avLst/>
            <a:gdLst/>
            <a:ahLst/>
            <a:cxnLst/>
            <a:rect r="r" b="b" t="t" l="l"/>
            <a:pathLst>
              <a:path h="1417786" w="1569640">
                <a:moveTo>
                  <a:pt x="0" y="0"/>
                </a:moveTo>
                <a:lnTo>
                  <a:pt x="1569640" y="0"/>
                </a:lnTo>
                <a:lnTo>
                  <a:pt x="1569640" y="1417786"/>
                </a:lnTo>
                <a:lnTo>
                  <a:pt x="0" y="1417786"/>
                </a:lnTo>
                <a:lnTo>
                  <a:pt x="0" y="0"/>
                </a:lnTo>
                <a:close/>
              </a:path>
            </a:pathLst>
          </a:custGeom>
          <a:blipFill>
            <a:blip r:embed="rId12"/>
            <a:stretch>
              <a:fillRect l="-25262" t="-12585" r="-7999" b="-13518"/>
            </a:stretch>
          </a:blipFill>
        </p:spPr>
      </p:sp>
      <p:sp>
        <p:nvSpPr>
          <p:cNvPr name="Freeform 9" id="9"/>
          <p:cNvSpPr/>
          <p:nvPr/>
        </p:nvSpPr>
        <p:spPr>
          <a:xfrm flipH="false" flipV="false" rot="0">
            <a:off x="5245064" y="4004337"/>
            <a:ext cx="8376640" cy="3071674"/>
          </a:xfrm>
          <a:custGeom>
            <a:avLst/>
            <a:gdLst/>
            <a:ahLst/>
            <a:cxnLst/>
            <a:rect r="r" b="b" t="t" l="l"/>
            <a:pathLst>
              <a:path h="3071674" w="8376640">
                <a:moveTo>
                  <a:pt x="0" y="0"/>
                </a:moveTo>
                <a:lnTo>
                  <a:pt x="8376640" y="0"/>
                </a:lnTo>
                <a:lnTo>
                  <a:pt x="8376640" y="3071673"/>
                </a:lnTo>
                <a:lnTo>
                  <a:pt x="0" y="3071673"/>
                </a:lnTo>
                <a:lnTo>
                  <a:pt x="0" y="0"/>
                </a:lnTo>
                <a:close/>
              </a:path>
            </a:pathLst>
          </a:custGeom>
          <a:blipFill>
            <a:blip r:embed="rId13"/>
            <a:stretch>
              <a:fillRect l="-17089" t="-37086" r="-12705" b="-13948"/>
            </a:stretch>
          </a:blipFill>
        </p:spPr>
      </p:sp>
      <p:sp>
        <p:nvSpPr>
          <p:cNvPr name="TextBox 10" id="10"/>
          <p:cNvSpPr txBox="true"/>
          <p:nvPr/>
        </p:nvSpPr>
        <p:spPr>
          <a:xfrm rot="0">
            <a:off x="2670840" y="3053806"/>
            <a:ext cx="14588460" cy="607630"/>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For the generative response, we used a pre-trained LLM called </a:t>
            </a:r>
          </a:p>
        </p:txBody>
      </p:sp>
      <p:sp>
        <p:nvSpPr>
          <p:cNvPr name="Freeform 11" id="11"/>
          <p:cNvSpPr/>
          <p:nvPr/>
        </p:nvSpPr>
        <p:spPr>
          <a:xfrm flipH="true" flipV="false" rot="5400000">
            <a:off x="-295309" y="3661437"/>
            <a:ext cx="19102736" cy="19102736"/>
          </a:xfrm>
          <a:custGeom>
            <a:avLst/>
            <a:gdLst/>
            <a:ahLst/>
            <a:cxnLst/>
            <a:rect r="r" b="b" t="t" l="l"/>
            <a:pathLst>
              <a:path h="19102736" w="19102736">
                <a:moveTo>
                  <a:pt x="19102736" y="0"/>
                </a:moveTo>
                <a:lnTo>
                  <a:pt x="0" y="0"/>
                </a:lnTo>
                <a:lnTo>
                  <a:pt x="0" y="19102736"/>
                </a:lnTo>
                <a:lnTo>
                  <a:pt x="19102736" y="19102736"/>
                </a:lnTo>
                <a:lnTo>
                  <a:pt x="19102736" y="0"/>
                </a:lnTo>
                <a:close/>
              </a:path>
            </a:pathLst>
          </a:custGeom>
          <a:blipFill>
            <a:blip r:embed="rId14">
              <a:alphaModFix amt="86000"/>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2957351"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8">
              <a:alphaModFix amt="86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true" rot="0">
            <a:off x="-5523128"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677659" y="571297"/>
            <a:ext cx="6451017" cy="1638197"/>
          </a:xfrm>
          <a:custGeom>
            <a:avLst/>
            <a:gdLst/>
            <a:ahLst/>
            <a:cxnLst/>
            <a:rect r="r" b="b" t="t" l="l"/>
            <a:pathLst>
              <a:path h="1638197" w="6451017">
                <a:moveTo>
                  <a:pt x="0" y="0"/>
                </a:moveTo>
                <a:lnTo>
                  <a:pt x="6451017" y="0"/>
                </a:lnTo>
                <a:lnTo>
                  <a:pt x="6451017" y="1638198"/>
                </a:lnTo>
                <a:lnTo>
                  <a:pt x="0" y="1638198"/>
                </a:lnTo>
                <a:lnTo>
                  <a:pt x="0" y="0"/>
                </a:lnTo>
                <a:close/>
              </a:path>
            </a:pathLst>
          </a:custGeom>
          <a:blipFill>
            <a:blip r:embed="rId12"/>
            <a:stretch>
              <a:fillRect l="-17089" t="-53552" r="-12705" b="-64541"/>
            </a:stretch>
          </a:blipFill>
        </p:spPr>
      </p:sp>
      <p:sp>
        <p:nvSpPr>
          <p:cNvPr name="Freeform 8" id="8"/>
          <p:cNvSpPr/>
          <p:nvPr/>
        </p:nvSpPr>
        <p:spPr>
          <a:xfrm flipH="false" flipV="false" rot="0">
            <a:off x="4770944" y="3799747"/>
            <a:ext cx="8850759" cy="4873499"/>
          </a:xfrm>
          <a:custGeom>
            <a:avLst/>
            <a:gdLst/>
            <a:ahLst/>
            <a:cxnLst/>
            <a:rect r="r" b="b" t="t" l="l"/>
            <a:pathLst>
              <a:path h="4873499" w="8850759">
                <a:moveTo>
                  <a:pt x="0" y="0"/>
                </a:moveTo>
                <a:lnTo>
                  <a:pt x="8850760" y="0"/>
                </a:lnTo>
                <a:lnTo>
                  <a:pt x="8850760" y="4873499"/>
                </a:lnTo>
                <a:lnTo>
                  <a:pt x="0" y="4873499"/>
                </a:lnTo>
                <a:lnTo>
                  <a:pt x="0" y="0"/>
                </a:lnTo>
                <a:close/>
              </a:path>
            </a:pathLst>
          </a:custGeom>
          <a:blipFill>
            <a:blip r:embed="rId13"/>
            <a:stretch>
              <a:fillRect l="0" t="-10475" r="0" b="-6809"/>
            </a:stretch>
          </a:blipFill>
        </p:spPr>
      </p:sp>
      <p:sp>
        <p:nvSpPr>
          <p:cNvPr name="TextBox 9" id="9"/>
          <p:cNvSpPr txBox="true"/>
          <p:nvPr/>
        </p:nvSpPr>
        <p:spPr>
          <a:xfrm rot="0">
            <a:off x="0" y="2708777"/>
            <a:ext cx="18288000" cy="607630"/>
          </a:xfrm>
          <a:prstGeom prst="rect">
            <a:avLst/>
          </a:prstGeom>
        </p:spPr>
        <p:txBody>
          <a:bodyPr anchor="t" rtlCol="false" tIns="0" lIns="0" bIns="0" rIns="0">
            <a:spAutoFit/>
          </a:bodyPr>
          <a:lstStyle/>
          <a:p>
            <a:pPr algn="ctr">
              <a:lnSpc>
                <a:spcPts val="5219"/>
              </a:lnSpc>
            </a:pPr>
            <a:r>
              <a:rPr lang="en-US" sz="2899" spc="115">
                <a:solidFill>
                  <a:srgbClr val="01126A"/>
                </a:solidFill>
                <a:latin typeface="IBM Plex Mono Bold"/>
              </a:rPr>
              <a:t>BLOOM is a transformer-based language model </a:t>
            </a:r>
          </a:p>
        </p:txBody>
      </p:sp>
      <p:sp>
        <p:nvSpPr>
          <p:cNvPr name="Freeform 10" id="10"/>
          <p:cNvSpPr/>
          <p:nvPr/>
        </p:nvSpPr>
        <p:spPr>
          <a:xfrm flipH="true" flipV="false" rot="5400000">
            <a:off x="-537084" y="5101277"/>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14">
              <a:alphaModFix amt="86000"/>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814736" y="1657539"/>
            <a:ext cx="19102736" cy="19102736"/>
          </a:xfrm>
          <a:custGeom>
            <a:avLst/>
            <a:gdLst/>
            <a:ahLst/>
            <a:cxnLst/>
            <a:rect r="r" b="b" t="t" l="l"/>
            <a:pathLst>
              <a:path h="19102736" w="19102736">
                <a:moveTo>
                  <a:pt x="19102736" y="0"/>
                </a:moveTo>
                <a:lnTo>
                  <a:pt x="0" y="0"/>
                </a:lnTo>
                <a:lnTo>
                  <a:pt x="0" y="19102736"/>
                </a:lnTo>
                <a:lnTo>
                  <a:pt x="19102736" y="19102736"/>
                </a:lnTo>
                <a:lnTo>
                  <a:pt x="19102736"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061919" y="939233"/>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GENERATIVE RESPONSE </a:t>
            </a:r>
          </a:p>
        </p:txBody>
      </p:sp>
      <p:sp>
        <p:nvSpPr>
          <p:cNvPr name="Freeform 7" id="7"/>
          <p:cNvSpPr/>
          <p:nvPr/>
        </p:nvSpPr>
        <p:spPr>
          <a:xfrm flipH="true" flipV="true" rot="0">
            <a:off x="1362170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5523128"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243930" y="683444"/>
            <a:ext cx="1569640" cy="1417786"/>
          </a:xfrm>
          <a:custGeom>
            <a:avLst/>
            <a:gdLst/>
            <a:ahLst/>
            <a:cxnLst/>
            <a:rect r="r" b="b" t="t" l="l"/>
            <a:pathLst>
              <a:path h="1417786" w="1569640">
                <a:moveTo>
                  <a:pt x="0" y="0"/>
                </a:moveTo>
                <a:lnTo>
                  <a:pt x="1569640" y="0"/>
                </a:lnTo>
                <a:lnTo>
                  <a:pt x="1569640" y="1417786"/>
                </a:lnTo>
                <a:lnTo>
                  <a:pt x="0" y="1417786"/>
                </a:lnTo>
                <a:lnTo>
                  <a:pt x="0" y="0"/>
                </a:lnTo>
                <a:close/>
              </a:path>
            </a:pathLst>
          </a:custGeom>
          <a:blipFill>
            <a:blip r:embed="rId14"/>
            <a:stretch>
              <a:fillRect l="-25262" t="-12585" r="-7999" b="-13518"/>
            </a:stretch>
          </a:blipFill>
        </p:spPr>
      </p:sp>
      <p:sp>
        <p:nvSpPr>
          <p:cNvPr name="TextBox 10" id="10"/>
          <p:cNvSpPr txBox="true"/>
          <p:nvPr/>
        </p:nvSpPr>
        <p:spPr>
          <a:xfrm rot="0">
            <a:off x="2061919" y="3117200"/>
            <a:ext cx="15015370" cy="5864901"/>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For LLM like BLOOM, there are 2 main techniques for training and adapting the model:</a:t>
            </a:r>
          </a:p>
          <a:p>
            <a:pPr marL="626106" indent="-313053" lvl="1">
              <a:lnSpc>
                <a:spcPts val="5219"/>
              </a:lnSpc>
              <a:buFont typeface="Arial"/>
              <a:buChar char="•"/>
            </a:pPr>
            <a:r>
              <a:rPr lang="en-US" sz="2899" spc="115">
                <a:solidFill>
                  <a:srgbClr val="01126A"/>
                </a:solidFill>
                <a:latin typeface="IBM Plex Mono Bold"/>
              </a:rPr>
              <a:t>Fine-tuning </a:t>
            </a:r>
          </a:p>
          <a:p>
            <a:pPr marL="1252211" indent="-417404" lvl="2">
              <a:lnSpc>
                <a:spcPts val="5219"/>
              </a:lnSpc>
              <a:buFont typeface="Arial"/>
              <a:buChar char="⚬"/>
            </a:pPr>
            <a:r>
              <a:rPr lang="en-US" sz="2899" spc="115">
                <a:solidFill>
                  <a:srgbClr val="01126A"/>
                </a:solidFill>
                <a:latin typeface="IBM Plex Mono Bold"/>
              </a:rPr>
              <a:t>The process of customizing a pre-existing and expansive language model (LLM) to suit a particular task or domain.</a:t>
            </a:r>
          </a:p>
          <a:p>
            <a:pPr marL="626106" indent="-313053" lvl="1">
              <a:lnSpc>
                <a:spcPts val="5219"/>
              </a:lnSpc>
              <a:buFont typeface="Arial"/>
              <a:buChar char="•"/>
            </a:pPr>
            <a:r>
              <a:rPr lang="en-US" sz="2899" spc="115">
                <a:solidFill>
                  <a:srgbClr val="01126A"/>
                </a:solidFill>
                <a:latin typeface="IBM Plex Mono Bold"/>
              </a:rPr>
              <a:t>Prompt engineering</a:t>
            </a:r>
          </a:p>
          <a:p>
            <a:pPr marL="1252211" indent="-417404" lvl="2">
              <a:lnSpc>
                <a:spcPts val="5219"/>
              </a:lnSpc>
              <a:buFont typeface="Arial"/>
              <a:buChar char="⚬"/>
            </a:pPr>
            <a:r>
              <a:rPr lang="en-US" sz="2899" spc="115">
                <a:solidFill>
                  <a:srgbClr val="01126A"/>
                </a:solidFill>
                <a:latin typeface="IBM Plex Mono Bold"/>
              </a:rPr>
              <a:t>Focuses on the development and optimization of prompts to effectively utilize language models (LMs)</a:t>
            </a:r>
          </a:p>
          <a:p>
            <a:pPr>
              <a:lnSpc>
                <a:spcPts val="5219"/>
              </a:lnSpc>
            </a:pPr>
            <a:r>
              <a:rPr lang="en-US" sz="2899" spc="115">
                <a:solidFill>
                  <a:srgbClr val="01126A"/>
                </a:solidFill>
                <a:latin typeface="IBM Plex Mono Bold"/>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08669"/>
            <a:ext cx="18288000" cy="842434"/>
          </a:xfrm>
          <a:prstGeom prst="rect">
            <a:avLst/>
          </a:prstGeom>
        </p:spPr>
        <p:txBody>
          <a:bodyPr anchor="t" rtlCol="false" tIns="0" lIns="0" bIns="0" rIns="0">
            <a:spAutoFit/>
          </a:bodyPr>
          <a:lstStyle/>
          <a:p>
            <a:pPr algn="ctr">
              <a:lnSpc>
                <a:spcPts val="6476"/>
              </a:lnSpc>
            </a:pPr>
            <a:r>
              <a:rPr lang="en-US" sz="5887">
                <a:solidFill>
                  <a:srgbClr val="12229D"/>
                </a:solidFill>
                <a:latin typeface="RoxboroughCF Bold Bold"/>
              </a:rPr>
              <a:t>SIMILAR APPLICATION </a:t>
            </a:r>
          </a:p>
        </p:txBody>
      </p:sp>
      <p:sp>
        <p:nvSpPr>
          <p:cNvPr name="Freeform 6" id="6"/>
          <p:cNvSpPr/>
          <p:nvPr/>
        </p:nvSpPr>
        <p:spPr>
          <a:xfrm flipH="true" flipV="true" rot="0">
            <a:off x="12779333" y="-55871"/>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8">
              <a:alphaModFix amt="86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6391025"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366198" y="1028700"/>
            <a:ext cx="11555605" cy="9258300"/>
          </a:xfrm>
          <a:custGeom>
            <a:avLst/>
            <a:gdLst/>
            <a:ahLst/>
            <a:cxnLst/>
            <a:rect r="r" b="b" t="t" l="l"/>
            <a:pathLst>
              <a:path h="9258300" w="11555605">
                <a:moveTo>
                  <a:pt x="0" y="0"/>
                </a:moveTo>
                <a:lnTo>
                  <a:pt x="11555604" y="0"/>
                </a:lnTo>
                <a:lnTo>
                  <a:pt x="11555604" y="9258300"/>
                </a:lnTo>
                <a:lnTo>
                  <a:pt x="0" y="9258300"/>
                </a:lnTo>
                <a:lnTo>
                  <a:pt x="0" y="0"/>
                </a:lnTo>
                <a:close/>
              </a:path>
            </a:pathLst>
          </a:custGeom>
          <a:blipFill>
            <a:blip r:embed="rId12"/>
            <a:stretch>
              <a:fillRect l="0" t="-100" r="0" b="-10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7368" y="-3865092"/>
            <a:ext cx="19102736" cy="19102736"/>
          </a:xfrm>
          <a:custGeom>
            <a:avLst/>
            <a:gdLst/>
            <a:ahLst/>
            <a:cxnLst/>
            <a:rect r="r" b="b" t="t" l="l"/>
            <a:pathLst>
              <a:path h="19102736" w="19102736">
                <a:moveTo>
                  <a:pt x="19102736" y="0"/>
                </a:moveTo>
                <a:lnTo>
                  <a:pt x="0" y="0"/>
                </a:lnTo>
                <a:lnTo>
                  <a:pt x="0" y="19102737"/>
                </a:lnTo>
                <a:lnTo>
                  <a:pt x="19102736" y="19102737"/>
                </a:lnTo>
                <a:lnTo>
                  <a:pt x="19102736"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423941"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3098" y="2006337"/>
            <a:ext cx="3597141" cy="7359879"/>
          </a:xfrm>
          <a:custGeom>
            <a:avLst/>
            <a:gdLst/>
            <a:ahLst/>
            <a:cxnLst/>
            <a:rect r="r" b="b" t="t" l="l"/>
            <a:pathLst>
              <a:path h="7359879" w="3597141">
                <a:moveTo>
                  <a:pt x="0" y="0"/>
                </a:moveTo>
                <a:lnTo>
                  <a:pt x="3597141" y="0"/>
                </a:lnTo>
                <a:lnTo>
                  <a:pt x="3597141" y="7359879"/>
                </a:lnTo>
                <a:lnTo>
                  <a:pt x="0" y="7359879"/>
                </a:lnTo>
                <a:lnTo>
                  <a:pt x="0" y="0"/>
                </a:lnTo>
                <a:close/>
              </a:path>
            </a:pathLst>
          </a:custGeom>
          <a:blipFill>
            <a:blip r:embed="rId8"/>
            <a:stretch>
              <a:fillRect l="0" t="0" r="0" b="0"/>
            </a:stretch>
          </a:blipFill>
        </p:spPr>
      </p:sp>
      <p:sp>
        <p:nvSpPr>
          <p:cNvPr name="Freeform 6" id="6"/>
          <p:cNvSpPr/>
          <p:nvPr/>
        </p:nvSpPr>
        <p:spPr>
          <a:xfrm flipH="false" flipV="false" rot="0">
            <a:off x="5244726" y="2006337"/>
            <a:ext cx="3620141" cy="7359879"/>
          </a:xfrm>
          <a:custGeom>
            <a:avLst/>
            <a:gdLst/>
            <a:ahLst/>
            <a:cxnLst/>
            <a:rect r="r" b="b" t="t" l="l"/>
            <a:pathLst>
              <a:path h="7359879" w="3620141">
                <a:moveTo>
                  <a:pt x="0" y="0"/>
                </a:moveTo>
                <a:lnTo>
                  <a:pt x="3620141" y="0"/>
                </a:lnTo>
                <a:lnTo>
                  <a:pt x="3620141" y="7359879"/>
                </a:lnTo>
                <a:lnTo>
                  <a:pt x="0" y="7359879"/>
                </a:lnTo>
                <a:lnTo>
                  <a:pt x="0" y="0"/>
                </a:lnTo>
                <a:close/>
              </a:path>
            </a:pathLst>
          </a:custGeom>
          <a:blipFill>
            <a:blip r:embed="rId9"/>
            <a:stretch>
              <a:fillRect l="0" t="0" r="0" b="0"/>
            </a:stretch>
          </a:blipFill>
        </p:spPr>
      </p:sp>
      <p:sp>
        <p:nvSpPr>
          <p:cNvPr name="Freeform 7" id="7"/>
          <p:cNvSpPr/>
          <p:nvPr/>
        </p:nvSpPr>
        <p:spPr>
          <a:xfrm flipH="false" flipV="true" rot="0">
            <a:off x="-7207869" y="-42223"/>
            <a:ext cx="10371446" cy="10371446"/>
          </a:xfrm>
          <a:custGeom>
            <a:avLst/>
            <a:gdLst/>
            <a:ahLst/>
            <a:cxnLst/>
            <a:rect r="r" b="b" t="t" l="l"/>
            <a:pathLst>
              <a:path h="10371446" w="10371446">
                <a:moveTo>
                  <a:pt x="0" y="10371446"/>
                </a:moveTo>
                <a:lnTo>
                  <a:pt x="10371445" y="10371446"/>
                </a:lnTo>
                <a:lnTo>
                  <a:pt x="10371445" y="0"/>
                </a:lnTo>
                <a:lnTo>
                  <a:pt x="0" y="0"/>
                </a:lnTo>
                <a:lnTo>
                  <a:pt x="0"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8700" y="2006337"/>
            <a:ext cx="3606341" cy="7359879"/>
          </a:xfrm>
          <a:custGeom>
            <a:avLst/>
            <a:gdLst/>
            <a:ahLst/>
            <a:cxnLst/>
            <a:rect r="r" b="b" t="t" l="l"/>
            <a:pathLst>
              <a:path h="7359879" w="3606341">
                <a:moveTo>
                  <a:pt x="0" y="0"/>
                </a:moveTo>
                <a:lnTo>
                  <a:pt x="3606341" y="0"/>
                </a:lnTo>
                <a:lnTo>
                  <a:pt x="3606341" y="7359879"/>
                </a:lnTo>
                <a:lnTo>
                  <a:pt x="0" y="7359879"/>
                </a:lnTo>
                <a:lnTo>
                  <a:pt x="0" y="0"/>
                </a:lnTo>
                <a:close/>
              </a:path>
            </a:pathLst>
          </a:custGeom>
          <a:blipFill>
            <a:blip r:embed="rId10"/>
            <a:stretch>
              <a:fillRect l="0" t="0" r="0" b="0"/>
            </a:stretch>
          </a:blipFill>
        </p:spPr>
      </p:sp>
      <p:sp>
        <p:nvSpPr>
          <p:cNvPr name="Freeform 9" id="9"/>
          <p:cNvSpPr/>
          <p:nvPr/>
        </p:nvSpPr>
        <p:spPr>
          <a:xfrm flipH="false" flipV="false" rot="0">
            <a:off x="2292288" y="51063"/>
            <a:ext cx="1281372" cy="1281372"/>
          </a:xfrm>
          <a:custGeom>
            <a:avLst/>
            <a:gdLst/>
            <a:ahLst/>
            <a:cxnLst/>
            <a:rect r="r" b="b" t="t" l="l"/>
            <a:pathLst>
              <a:path h="1281372" w="1281372">
                <a:moveTo>
                  <a:pt x="0" y="0"/>
                </a:moveTo>
                <a:lnTo>
                  <a:pt x="1281371" y="0"/>
                </a:lnTo>
                <a:lnTo>
                  <a:pt x="1281371" y="1281372"/>
                </a:lnTo>
                <a:lnTo>
                  <a:pt x="0" y="12813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3618471" y="1898421"/>
            <a:ext cx="3610941" cy="7359879"/>
          </a:xfrm>
          <a:custGeom>
            <a:avLst/>
            <a:gdLst/>
            <a:ahLst/>
            <a:cxnLst/>
            <a:rect r="r" b="b" t="t" l="l"/>
            <a:pathLst>
              <a:path h="7359879" w="3610941">
                <a:moveTo>
                  <a:pt x="0" y="0"/>
                </a:moveTo>
                <a:lnTo>
                  <a:pt x="3610940" y="0"/>
                </a:lnTo>
                <a:lnTo>
                  <a:pt x="3610940" y="7359879"/>
                </a:lnTo>
                <a:lnTo>
                  <a:pt x="0" y="7359879"/>
                </a:lnTo>
                <a:lnTo>
                  <a:pt x="0" y="0"/>
                </a:lnTo>
                <a:close/>
              </a:path>
            </a:pathLst>
          </a:custGeom>
          <a:blipFill>
            <a:blip r:embed="rId13"/>
            <a:stretch>
              <a:fillRect l="0" t="0" r="0" b="0"/>
            </a:stretch>
          </a:blipFill>
        </p:spPr>
      </p:sp>
      <p:sp>
        <p:nvSpPr>
          <p:cNvPr name="TextBox 11" id="11"/>
          <p:cNvSpPr txBox="true"/>
          <p:nvPr/>
        </p:nvSpPr>
        <p:spPr>
          <a:xfrm rot="0">
            <a:off x="1770489" y="108213"/>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MOBILE APPLICATION  </a:t>
            </a:r>
          </a:p>
          <a:p>
            <a:pPr algn="ctr">
              <a:lnSpc>
                <a:spcPts val="7426"/>
              </a:lnSpc>
            </a:pPr>
            <a:r>
              <a:rPr lang="en-US" sz="6751">
                <a:solidFill>
                  <a:srgbClr val="12229D"/>
                </a:solidFill>
                <a:latin typeface="RoxboroughCF Bold Bold"/>
              </a:rPr>
              <a:t>DESIGN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7368" y="-5230423"/>
            <a:ext cx="19102736" cy="19102736"/>
          </a:xfrm>
          <a:custGeom>
            <a:avLst/>
            <a:gdLst/>
            <a:ahLst/>
            <a:cxnLst/>
            <a:rect r="r" b="b" t="t" l="l"/>
            <a:pathLst>
              <a:path h="19102736" w="19102736">
                <a:moveTo>
                  <a:pt x="19102736" y="0"/>
                </a:moveTo>
                <a:lnTo>
                  <a:pt x="0" y="0"/>
                </a:lnTo>
                <a:lnTo>
                  <a:pt x="0" y="19102736"/>
                </a:lnTo>
                <a:lnTo>
                  <a:pt x="19102736" y="19102736"/>
                </a:lnTo>
                <a:lnTo>
                  <a:pt x="19102736"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70489" y="108213"/>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MOBILE APPLICATION  </a:t>
            </a:r>
          </a:p>
          <a:p>
            <a:pPr algn="ctr">
              <a:lnSpc>
                <a:spcPts val="7426"/>
              </a:lnSpc>
            </a:pPr>
            <a:r>
              <a:rPr lang="en-US" sz="6751">
                <a:solidFill>
                  <a:srgbClr val="12229D"/>
                </a:solidFill>
                <a:latin typeface="RoxboroughCF Bold Bold"/>
              </a:rPr>
              <a:t>DESIGN</a:t>
            </a:r>
          </a:p>
        </p:txBody>
      </p:sp>
      <p:sp>
        <p:nvSpPr>
          <p:cNvPr name="Freeform 4" id="4"/>
          <p:cNvSpPr/>
          <p:nvPr/>
        </p:nvSpPr>
        <p:spPr>
          <a:xfrm flipH="true" flipV="true" rot="0">
            <a:off x="15423941" y="-74921"/>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0">
            <a:off x="-7207869" y="-42223"/>
            <a:ext cx="10371446" cy="10371446"/>
          </a:xfrm>
          <a:custGeom>
            <a:avLst/>
            <a:gdLst/>
            <a:ahLst/>
            <a:cxnLst/>
            <a:rect r="r" b="b" t="t" l="l"/>
            <a:pathLst>
              <a:path h="10371446" w="10371446">
                <a:moveTo>
                  <a:pt x="0" y="10371446"/>
                </a:moveTo>
                <a:lnTo>
                  <a:pt x="10371445" y="10371446"/>
                </a:lnTo>
                <a:lnTo>
                  <a:pt x="10371445" y="0"/>
                </a:lnTo>
                <a:lnTo>
                  <a:pt x="0" y="0"/>
                </a:lnTo>
                <a:lnTo>
                  <a:pt x="0" y="10371446"/>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92288" y="51063"/>
            <a:ext cx="1281372" cy="1281372"/>
          </a:xfrm>
          <a:custGeom>
            <a:avLst/>
            <a:gdLst/>
            <a:ahLst/>
            <a:cxnLst/>
            <a:rect r="r" b="b" t="t" l="l"/>
            <a:pathLst>
              <a:path h="1281372" w="1281372">
                <a:moveTo>
                  <a:pt x="0" y="0"/>
                </a:moveTo>
                <a:lnTo>
                  <a:pt x="1281371" y="0"/>
                </a:lnTo>
                <a:lnTo>
                  <a:pt x="1281371" y="1281372"/>
                </a:lnTo>
                <a:lnTo>
                  <a:pt x="0" y="12813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28700" y="2474042"/>
            <a:ext cx="3610941" cy="7215779"/>
          </a:xfrm>
          <a:custGeom>
            <a:avLst/>
            <a:gdLst/>
            <a:ahLst/>
            <a:cxnLst/>
            <a:rect r="r" b="b" t="t" l="l"/>
            <a:pathLst>
              <a:path h="7215779" w="3610941">
                <a:moveTo>
                  <a:pt x="0" y="0"/>
                </a:moveTo>
                <a:lnTo>
                  <a:pt x="3610941" y="0"/>
                </a:lnTo>
                <a:lnTo>
                  <a:pt x="3610941" y="7215778"/>
                </a:lnTo>
                <a:lnTo>
                  <a:pt x="0" y="7215778"/>
                </a:lnTo>
                <a:lnTo>
                  <a:pt x="0" y="0"/>
                </a:lnTo>
                <a:close/>
              </a:path>
            </a:pathLst>
          </a:custGeom>
          <a:blipFill>
            <a:blip r:embed="rId10"/>
            <a:stretch>
              <a:fillRect l="-63" t="-1997" r="-63" b="0"/>
            </a:stretch>
          </a:blipFill>
        </p:spPr>
      </p:sp>
      <p:sp>
        <p:nvSpPr>
          <p:cNvPr name="Freeform 9" id="9"/>
          <p:cNvSpPr/>
          <p:nvPr/>
        </p:nvSpPr>
        <p:spPr>
          <a:xfrm flipH="false" flipV="false" rot="0">
            <a:off x="13963141" y="2597471"/>
            <a:ext cx="3298146" cy="7092349"/>
          </a:xfrm>
          <a:custGeom>
            <a:avLst/>
            <a:gdLst/>
            <a:ahLst/>
            <a:cxnLst/>
            <a:rect r="r" b="b" t="t" l="l"/>
            <a:pathLst>
              <a:path h="7092349" w="3298146">
                <a:moveTo>
                  <a:pt x="0" y="0"/>
                </a:moveTo>
                <a:lnTo>
                  <a:pt x="3298146" y="0"/>
                </a:lnTo>
                <a:lnTo>
                  <a:pt x="3298146" y="7092349"/>
                </a:lnTo>
                <a:lnTo>
                  <a:pt x="0" y="7092349"/>
                </a:lnTo>
                <a:lnTo>
                  <a:pt x="0" y="0"/>
                </a:lnTo>
                <a:close/>
              </a:path>
            </a:pathLst>
          </a:custGeom>
          <a:blipFill>
            <a:blip r:embed="rId11"/>
            <a:stretch>
              <a:fillRect l="-209" t="-3772" r="-209" b="0"/>
            </a:stretch>
          </a:blipFill>
        </p:spPr>
      </p:sp>
      <p:sp>
        <p:nvSpPr>
          <p:cNvPr name="Freeform 10" id="10"/>
          <p:cNvSpPr/>
          <p:nvPr/>
        </p:nvSpPr>
        <p:spPr>
          <a:xfrm flipH="false" flipV="false" rot="0">
            <a:off x="9735091" y="2474042"/>
            <a:ext cx="3441637" cy="7215779"/>
          </a:xfrm>
          <a:custGeom>
            <a:avLst/>
            <a:gdLst/>
            <a:ahLst/>
            <a:cxnLst/>
            <a:rect r="r" b="b" t="t" l="l"/>
            <a:pathLst>
              <a:path h="7215779" w="3441637">
                <a:moveTo>
                  <a:pt x="0" y="0"/>
                </a:moveTo>
                <a:lnTo>
                  <a:pt x="3441636" y="0"/>
                </a:lnTo>
                <a:lnTo>
                  <a:pt x="3441636" y="7215778"/>
                </a:lnTo>
                <a:lnTo>
                  <a:pt x="0" y="7215778"/>
                </a:lnTo>
                <a:lnTo>
                  <a:pt x="0" y="0"/>
                </a:lnTo>
                <a:close/>
              </a:path>
            </a:pathLst>
          </a:custGeom>
          <a:blipFill>
            <a:blip r:embed="rId12"/>
            <a:stretch>
              <a:fillRect l="-1186" t="0" r="-1186" b="0"/>
            </a:stretch>
          </a:blipFill>
        </p:spPr>
      </p:sp>
      <p:sp>
        <p:nvSpPr>
          <p:cNvPr name="Freeform 11" id="11"/>
          <p:cNvSpPr/>
          <p:nvPr/>
        </p:nvSpPr>
        <p:spPr>
          <a:xfrm flipH="false" flipV="false" rot="0">
            <a:off x="5612982" y="2474042"/>
            <a:ext cx="3458157" cy="7215779"/>
          </a:xfrm>
          <a:custGeom>
            <a:avLst/>
            <a:gdLst/>
            <a:ahLst/>
            <a:cxnLst/>
            <a:rect r="r" b="b" t="t" l="l"/>
            <a:pathLst>
              <a:path h="7215779" w="3458157">
                <a:moveTo>
                  <a:pt x="0" y="0"/>
                </a:moveTo>
                <a:lnTo>
                  <a:pt x="3458156" y="0"/>
                </a:lnTo>
                <a:lnTo>
                  <a:pt x="3458156" y="7215778"/>
                </a:lnTo>
                <a:lnTo>
                  <a:pt x="0" y="7215778"/>
                </a:lnTo>
                <a:lnTo>
                  <a:pt x="0" y="0"/>
                </a:lnTo>
                <a:close/>
              </a:path>
            </a:pathLst>
          </a:custGeom>
          <a:blipFill>
            <a:blip r:embed="rId13"/>
            <a:stretch>
              <a:fillRect l="-1186" t="0" r="-1186"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9525"/>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13621704" y="0"/>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true" rot="0">
            <a:off x="-7054711" y="-1905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770489" y="1512164"/>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MOBILE APPLICATION  </a:t>
            </a:r>
          </a:p>
          <a:p>
            <a:pPr algn="ctr">
              <a:lnSpc>
                <a:spcPts val="7426"/>
              </a:lnSpc>
            </a:pPr>
            <a:r>
              <a:rPr lang="en-US" sz="6751">
                <a:solidFill>
                  <a:srgbClr val="12229D"/>
                </a:solidFill>
                <a:latin typeface="RoxboroughCF Bold Bold"/>
              </a:rPr>
              <a:t>FEATURES</a:t>
            </a:r>
          </a:p>
        </p:txBody>
      </p:sp>
      <p:sp>
        <p:nvSpPr>
          <p:cNvPr name="TextBox 9" id="9"/>
          <p:cNvSpPr txBox="true"/>
          <p:nvPr/>
        </p:nvSpPr>
        <p:spPr>
          <a:xfrm rot="0">
            <a:off x="3316735" y="4050558"/>
            <a:ext cx="9406605" cy="4551047"/>
          </a:xfrm>
          <a:prstGeom prst="rect">
            <a:avLst/>
          </a:prstGeom>
        </p:spPr>
        <p:txBody>
          <a:bodyPr anchor="t" rtlCol="false" tIns="0" lIns="0" bIns="0" rIns="0">
            <a:spAutoFit/>
          </a:bodyPr>
          <a:lstStyle/>
          <a:p>
            <a:pPr marL="626106" indent="-313053" lvl="1">
              <a:lnSpc>
                <a:spcPts val="5219"/>
              </a:lnSpc>
              <a:buFont typeface="Arial"/>
              <a:buChar char="•"/>
            </a:pPr>
            <a:r>
              <a:rPr lang="en-US" sz="2899" spc="115">
                <a:solidFill>
                  <a:srgbClr val="01126A"/>
                </a:solidFill>
                <a:latin typeface="IBM Plex Mono Bold"/>
              </a:rPr>
              <a:t>CROSS-PLATFORM </a:t>
            </a:r>
          </a:p>
          <a:p>
            <a:pPr marL="626106" indent="-313053" lvl="1">
              <a:lnSpc>
                <a:spcPts val="5219"/>
              </a:lnSpc>
              <a:buFont typeface="Arial"/>
              <a:buChar char="•"/>
            </a:pPr>
            <a:r>
              <a:rPr lang="en-US" sz="2899" spc="115">
                <a:solidFill>
                  <a:srgbClr val="01126A"/>
                </a:solidFill>
                <a:latin typeface="IBM Plex Mono Bold"/>
              </a:rPr>
              <a:t>VIEW AND SEARCH DOCTORS</a:t>
            </a:r>
          </a:p>
          <a:p>
            <a:pPr marL="626106" indent="-313053" lvl="1">
              <a:lnSpc>
                <a:spcPts val="5219"/>
              </a:lnSpc>
              <a:buFont typeface="Arial"/>
              <a:buChar char="•"/>
            </a:pPr>
            <a:r>
              <a:rPr lang="en-US" sz="2899" spc="115">
                <a:solidFill>
                  <a:srgbClr val="01126A"/>
                </a:solidFill>
                <a:latin typeface="IBM Plex Mono Bold"/>
              </a:rPr>
              <a:t>VIEW DOCTORS PROFILE </a:t>
            </a:r>
          </a:p>
          <a:p>
            <a:pPr marL="626106" indent="-313053" lvl="1">
              <a:lnSpc>
                <a:spcPts val="5219"/>
              </a:lnSpc>
              <a:buFont typeface="Arial"/>
              <a:buChar char="•"/>
            </a:pPr>
            <a:r>
              <a:rPr lang="en-US" sz="2899" spc="115">
                <a:solidFill>
                  <a:srgbClr val="01126A"/>
                </a:solidFill>
                <a:latin typeface="IBM Plex Mono Bold"/>
              </a:rPr>
              <a:t>BOOK APPOINTMENT </a:t>
            </a:r>
          </a:p>
          <a:p>
            <a:pPr marL="626106" indent="-313053" lvl="1">
              <a:lnSpc>
                <a:spcPts val="5219"/>
              </a:lnSpc>
              <a:buFont typeface="Arial"/>
              <a:buChar char="•"/>
            </a:pPr>
            <a:r>
              <a:rPr lang="en-US" sz="2899" spc="115">
                <a:solidFill>
                  <a:srgbClr val="01126A"/>
                </a:solidFill>
                <a:latin typeface="IBM Plex Mono Bold"/>
              </a:rPr>
              <a:t>VIEW APPOINTMENT</a:t>
            </a:r>
          </a:p>
          <a:p>
            <a:pPr marL="626106" indent="-313053" lvl="1">
              <a:lnSpc>
                <a:spcPts val="5219"/>
              </a:lnSpc>
              <a:buFont typeface="Arial"/>
              <a:buChar char="•"/>
            </a:pPr>
            <a:r>
              <a:rPr lang="en-US" sz="2899" spc="115">
                <a:solidFill>
                  <a:srgbClr val="01126A"/>
                </a:solidFill>
                <a:latin typeface="IBM Plex Mono Bold"/>
              </a:rPr>
              <a:t>Chat with bot</a:t>
            </a:r>
          </a:p>
          <a:p>
            <a:pPr>
              <a:lnSpc>
                <a:spcPts val="521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32698"/>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27041" y="301073"/>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WEB APPLICATION  </a:t>
            </a:r>
          </a:p>
          <a:p>
            <a:pPr algn="ctr">
              <a:lnSpc>
                <a:spcPts val="7426"/>
              </a:lnSpc>
            </a:pPr>
            <a:r>
              <a:rPr lang="en-US" sz="6751">
                <a:solidFill>
                  <a:srgbClr val="12229D"/>
                </a:solidFill>
                <a:latin typeface="RoxboroughCF Bold Bold"/>
              </a:rPr>
              <a:t>DESIGN</a:t>
            </a:r>
          </a:p>
        </p:txBody>
      </p:sp>
      <p:sp>
        <p:nvSpPr>
          <p:cNvPr name="Freeform 7" id="7"/>
          <p:cNvSpPr/>
          <p:nvPr/>
        </p:nvSpPr>
        <p:spPr>
          <a:xfrm flipH="true" flipV="true" rot="0">
            <a:off x="12073577"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4629705"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72884" y="243923"/>
            <a:ext cx="1281372" cy="1281372"/>
          </a:xfrm>
          <a:custGeom>
            <a:avLst/>
            <a:gdLst/>
            <a:ahLst/>
            <a:cxnLst/>
            <a:rect r="r" b="b" t="t" l="l"/>
            <a:pathLst>
              <a:path h="1281372" w="1281372">
                <a:moveTo>
                  <a:pt x="0" y="0"/>
                </a:moveTo>
                <a:lnTo>
                  <a:pt x="1281372" y="0"/>
                </a:lnTo>
                <a:lnTo>
                  <a:pt x="1281372" y="1281372"/>
                </a:lnTo>
                <a:lnTo>
                  <a:pt x="0" y="12813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704975" y="3079035"/>
            <a:ext cx="13029542" cy="5887687"/>
          </a:xfrm>
          <a:custGeom>
            <a:avLst/>
            <a:gdLst/>
            <a:ahLst/>
            <a:cxnLst/>
            <a:rect r="r" b="b" t="t" l="l"/>
            <a:pathLst>
              <a:path h="5887687" w="13029542">
                <a:moveTo>
                  <a:pt x="0" y="0"/>
                </a:moveTo>
                <a:lnTo>
                  <a:pt x="13029542" y="0"/>
                </a:lnTo>
                <a:lnTo>
                  <a:pt x="13029542" y="5887687"/>
                </a:lnTo>
                <a:lnTo>
                  <a:pt x="0" y="5887687"/>
                </a:lnTo>
                <a:lnTo>
                  <a:pt x="0" y="0"/>
                </a:lnTo>
                <a:close/>
              </a:path>
            </a:pathLst>
          </a:custGeom>
          <a:blipFill>
            <a:blip r:embed="rId16"/>
            <a:stretch>
              <a:fillRect l="-505" t="-14908" r="0" b="-3599"/>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42223"/>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27041" y="301073"/>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WEB APPLICATION  </a:t>
            </a:r>
          </a:p>
          <a:p>
            <a:pPr algn="ctr">
              <a:lnSpc>
                <a:spcPts val="7426"/>
              </a:lnSpc>
            </a:pPr>
            <a:r>
              <a:rPr lang="en-US" sz="6751">
                <a:solidFill>
                  <a:srgbClr val="12229D"/>
                </a:solidFill>
                <a:latin typeface="RoxboroughCF Bold Bold"/>
              </a:rPr>
              <a:t>DESIGN</a:t>
            </a:r>
          </a:p>
        </p:txBody>
      </p:sp>
      <p:sp>
        <p:nvSpPr>
          <p:cNvPr name="Freeform 7" id="7"/>
          <p:cNvSpPr/>
          <p:nvPr/>
        </p:nvSpPr>
        <p:spPr>
          <a:xfrm flipH="true" flipV="true" rot="0">
            <a:off x="11298803" y="0"/>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4887737"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72884" y="243923"/>
            <a:ext cx="1281372" cy="1281372"/>
          </a:xfrm>
          <a:custGeom>
            <a:avLst/>
            <a:gdLst/>
            <a:ahLst/>
            <a:cxnLst/>
            <a:rect r="r" b="b" t="t" l="l"/>
            <a:pathLst>
              <a:path h="1281372" w="1281372">
                <a:moveTo>
                  <a:pt x="0" y="0"/>
                </a:moveTo>
                <a:lnTo>
                  <a:pt x="1281372" y="0"/>
                </a:lnTo>
                <a:lnTo>
                  <a:pt x="1281372" y="1281372"/>
                </a:lnTo>
                <a:lnTo>
                  <a:pt x="0" y="12813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794825" y="2502831"/>
            <a:ext cx="12698350" cy="6098183"/>
          </a:xfrm>
          <a:custGeom>
            <a:avLst/>
            <a:gdLst/>
            <a:ahLst/>
            <a:cxnLst/>
            <a:rect r="r" b="b" t="t" l="l"/>
            <a:pathLst>
              <a:path h="6098183" w="12698350">
                <a:moveTo>
                  <a:pt x="0" y="0"/>
                </a:moveTo>
                <a:lnTo>
                  <a:pt x="12698350" y="0"/>
                </a:lnTo>
                <a:lnTo>
                  <a:pt x="12698350" y="6098182"/>
                </a:lnTo>
                <a:lnTo>
                  <a:pt x="0" y="6098182"/>
                </a:lnTo>
                <a:lnTo>
                  <a:pt x="0" y="0"/>
                </a:lnTo>
                <a:close/>
              </a:path>
            </a:pathLst>
          </a:custGeom>
          <a:blipFill>
            <a:blip r:embed="rId16"/>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42223"/>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27041" y="301073"/>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WEB APPLICATION  </a:t>
            </a:r>
          </a:p>
          <a:p>
            <a:pPr algn="ctr">
              <a:lnSpc>
                <a:spcPts val="7426"/>
              </a:lnSpc>
            </a:pPr>
            <a:r>
              <a:rPr lang="en-US" sz="6751">
                <a:solidFill>
                  <a:srgbClr val="12229D"/>
                </a:solidFill>
                <a:latin typeface="RoxboroughCF Bold Bold"/>
              </a:rPr>
              <a:t>DESIGN</a:t>
            </a:r>
          </a:p>
        </p:txBody>
      </p:sp>
      <p:sp>
        <p:nvSpPr>
          <p:cNvPr name="Freeform 7" id="7"/>
          <p:cNvSpPr/>
          <p:nvPr/>
        </p:nvSpPr>
        <p:spPr>
          <a:xfrm flipH="true" flipV="true" rot="0">
            <a:off x="13102277"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6212340" y="0"/>
            <a:ext cx="10371446" cy="10371446"/>
          </a:xfrm>
          <a:custGeom>
            <a:avLst/>
            <a:gdLst/>
            <a:ahLst/>
            <a:cxnLst/>
            <a:rect r="r" b="b" t="t" l="l"/>
            <a:pathLst>
              <a:path h="10371446" w="10371446">
                <a:moveTo>
                  <a:pt x="0" y="10371446"/>
                </a:moveTo>
                <a:lnTo>
                  <a:pt x="10371445" y="10371446"/>
                </a:lnTo>
                <a:lnTo>
                  <a:pt x="10371445"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72884" y="243923"/>
            <a:ext cx="1281372" cy="1281372"/>
          </a:xfrm>
          <a:custGeom>
            <a:avLst/>
            <a:gdLst/>
            <a:ahLst/>
            <a:cxnLst/>
            <a:rect r="r" b="b" t="t" l="l"/>
            <a:pathLst>
              <a:path h="1281372" w="1281372">
                <a:moveTo>
                  <a:pt x="0" y="0"/>
                </a:moveTo>
                <a:lnTo>
                  <a:pt x="1281372" y="0"/>
                </a:lnTo>
                <a:lnTo>
                  <a:pt x="1281372" y="1281372"/>
                </a:lnTo>
                <a:lnTo>
                  <a:pt x="0" y="12813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5459940" y="4948449"/>
            <a:ext cx="7368119" cy="5032565"/>
          </a:xfrm>
          <a:custGeom>
            <a:avLst/>
            <a:gdLst/>
            <a:ahLst/>
            <a:cxnLst/>
            <a:rect r="r" b="b" t="t" l="l"/>
            <a:pathLst>
              <a:path h="5032565" w="7368119">
                <a:moveTo>
                  <a:pt x="0" y="0"/>
                </a:moveTo>
                <a:lnTo>
                  <a:pt x="7368120" y="0"/>
                </a:lnTo>
                <a:lnTo>
                  <a:pt x="7368120" y="5032564"/>
                </a:lnTo>
                <a:lnTo>
                  <a:pt x="0" y="5032564"/>
                </a:lnTo>
                <a:lnTo>
                  <a:pt x="0" y="0"/>
                </a:lnTo>
                <a:close/>
              </a:path>
            </a:pathLst>
          </a:custGeom>
          <a:blipFill>
            <a:blip r:embed="rId16"/>
            <a:stretch>
              <a:fillRect l="0" t="0" r="0" b="0"/>
            </a:stretch>
          </a:blipFill>
        </p:spPr>
      </p:sp>
      <p:sp>
        <p:nvSpPr>
          <p:cNvPr name="Freeform 11" id="11"/>
          <p:cNvSpPr/>
          <p:nvPr/>
        </p:nvSpPr>
        <p:spPr>
          <a:xfrm flipH="false" flipV="false" rot="0">
            <a:off x="3111528" y="2880227"/>
            <a:ext cx="12064945" cy="1484224"/>
          </a:xfrm>
          <a:custGeom>
            <a:avLst/>
            <a:gdLst/>
            <a:ahLst/>
            <a:cxnLst/>
            <a:rect r="r" b="b" t="t" l="l"/>
            <a:pathLst>
              <a:path h="1484224" w="12064945">
                <a:moveTo>
                  <a:pt x="0" y="0"/>
                </a:moveTo>
                <a:lnTo>
                  <a:pt x="12064944" y="0"/>
                </a:lnTo>
                <a:lnTo>
                  <a:pt x="12064944" y="1484225"/>
                </a:lnTo>
                <a:lnTo>
                  <a:pt x="0" y="1484225"/>
                </a:lnTo>
                <a:lnTo>
                  <a:pt x="0" y="0"/>
                </a:lnTo>
                <a:close/>
              </a:path>
            </a:pathLst>
          </a:custGeom>
          <a:blipFill>
            <a:blip r:embed="rId1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662375" y="-13388207"/>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996508" y="2847699"/>
            <a:ext cx="17088508" cy="8730674"/>
          </a:xfrm>
          <a:custGeom>
            <a:avLst/>
            <a:gdLst/>
            <a:ahLst/>
            <a:cxnLst/>
            <a:rect r="r" b="b" t="t" l="l"/>
            <a:pathLst>
              <a:path h="8730674" w="17088508">
                <a:moveTo>
                  <a:pt x="17088508" y="0"/>
                </a:moveTo>
                <a:lnTo>
                  <a:pt x="0" y="0"/>
                </a:lnTo>
                <a:lnTo>
                  <a:pt x="0" y="8730675"/>
                </a:lnTo>
                <a:lnTo>
                  <a:pt x="17088508" y="8730675"/>
                </a:lnTo>
                <a:lnTo>
                  <a:pt x="170885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8886391" y="3192769"/>
          <a:ext cx="6419936" cy="6397638"/>
        </p:xfrm>
        <a:graphic>
          <a:graphicData uri="http://schemas.openxmlformats.org/drawingml/2006/table">
            <a:tbl>
              <a:tblPr/>
              <a:tblGrid>
                <a:gridCol w="6224896"/>
                <a:gridCol w="195040"/>
              </a:tblGrid>
              <a:tr h="691910">
                <a:tc>
                  <a:txBody>
                    <a:bodyPr anchor="t" rtlCol="false"/>
                    <a:lstStyle/>
                    <a:p>
                      <a:pPr algn="l">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691910">
                <a:tc>
                  <a:txBody>
                    <a:bodyPr anchor="t" rtlCol="false"/>
                    <a:lstStyle/>
                    <a:p>
                      <a:pPr algn="l">
                        <a:lnSpc>
                          <a:spcPts val="3779"/>
                        </a:lnSpc>
                        <a:defRPr/>
                      </a:pPr>
                      <a:r>
                        <a:rPr lang="en-US" sz="2699">
                          <a:solidFill>
                            <a:srgbClr val="050A30"/>
                          </a:solidFill>
                          <a:latin typeface="IBM Plex Mono Bold"/>
                        </a:rPr>
                        <a:t>Introduction</a:t>
                      </a: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619804">
                <a:tc>
                  <a:txBody>
                    <a:bodyPr anchor="t" rtlCol="false"/>
                    <a:lstStyle/>
                    <a:p>
                      <a:pPr algn="l">
                        <a:lnSpc>
                          <a:spcPts val="3779"/>
                        </a:lnSpc>
                        <a:defRPr/>
                      </a:pPr>
                      <a:r>
                        <a:rPr lang="en-US" sz="2699">
                          <a:solidFill>
                            <a:srgbClr val="050A30"/>
                          </a:solidFill>
                          <a:latin typeface="IBM Plex Mono Bold"/>
                        </a:rPr>
                        <a:t>DATA GATHERING</a:t>
                      </a:r>
                      <a:r>
                        <a:rPr lang="en-US" sz="2699">
                          <a:solidFill>
                            <a:srgbClr val="050A30"/>
                          </a:solidFill>
                          <a:latin typeface="IBM Plex Mono Bold"/>
                        </a:rPr>
                        <a:t> </a:t>
                      </a: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619804">
                <a:tc>
                  <a:txBody>
                    <a:bodyPr anchor="t" rtlCol="false"/>
                    <a:lstStyle/>
                    <a:p>
                      <a:pPr algn="l">
                        <a:lnSpc>
                          <a:spcPts val="3779"/>
                        </a:lnSpc>
                        <a:defRPr/>
                      </a:pPr>
                      <a:r>
                        <a:rPr lang="en-US" sz="2699">
                          <a:solidFill>
                            <a:srgbClr val="050A30"/>
                          </a:solidFill>
                          <a:latin typeface="IBM Plex Mono Bold"/>
                        </a:rPr>
                        <a:t>SYSTEM DESIGN</a:t>
                      </a:r>
                      <a:r>
                        <a:rPr lang="en-US" sz="2699">
                          <a:solidFill>
                            <a:srgbClr val="050A30"/>
                          </a:solidFill>
                          <a:latin typeface="IBM Plex Mono Bold"/>
                        </a:rPr>
                        <a:t> &amp; IMPLEMENTATION</a:t>
                      </a: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832922">
                <a:tc>
                  <a:txBody>
                    <a:bodyPr anchor="t" rtlCol="false"/>
                    <a:lstStyle/>
                    <a:p>
                      <a:pPr algn="l">
                        <a:lnSpc>
                          <a:spcPts val="3779"/>
                        </a:lnSpc>
                        <a:defRPr/>
                      </a:pPr>
                      <a:r>
                        <a:rPr lang="en-US" sz="2699">
                          <a:solidFill>
                            <a:srgbClr val="050A30"/>
                          </a:solidFill>
                          <a:latin typeface="IBM Plex Mono Bold"/>
                        </a:rPr>
                        <a:t>SYSTEM TESTING</a:t>
                      </a:r>
                      <a:r>
                        <a:rPr lang="en-US" sz="2699">
                          <a:solidFill>
                            <a:srgbClr val="050A30"/>
                          </a:solidFill>
                          <a:latin typeface="IBM Plex Mono Bold"/>
                        </a:rPr>
                        <a:t> </a:t>
                      </a: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619804">
                <a:tc>
                  <a:txBody>
                    <a:bodyPr anchor="t" rtlCol="false"/>
                    <a:lstStyle/>
                    <a:p>
                      <a:pPr algn="l">
                        <a:lnSpc>
                          <a:spcPts val="3779"/>
                        </a:lnSpc>
                        <a:defRPr/>
                      </a:pPr>
                      <a:r>
                        <a:rPr lang="en-US" sz="2699">
                          <a:solidFill>
                            <a:srgbClr val="050A30"/>
                          </a:solidFill>
                          <a:latin typeface="IBM Plex Mono Bold"/>
                        </a:rPr>
                        <a:t>FUTURE WORK </a:t>
                      </a: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940863">
                <a:tc>
                  <a:txBody>
                    <a:bodyPr anchor="t" rtlCol="false"/>
                    <a:lstStyle/>
                    <a:p>
                      <a:pPr algn="l">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760816">
                <a:tc>
                  <a:txBody>
                    <a:bodyPr anchor="t" rtlCol="false"/>
                    <a:lstStyle/>
                    <a:p>
                      <a:pPr algn="l">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r h="619804">
                <a:tc>
                  <a:txBody>
                    <a:bodyPr anchor="t" rtlCol="false"/>
                    <a:lstStyle/>
                    <a:p>
                      <a:pPr algn="l">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c>
                  <a:txBody>
                    <a:bodyPr anchor="t" rtlCol="false"/>
                    <a:lstStyle/>
                    <a:p>
                      <a:pPr algn="ctr">
                        <a:lnSpc>
                          <a:spcPts val="3779"/>
                        </a:lnSpc>
                        <a:defRPr/>
                      </a:pPr>
                      <a:endParaRPr lang="en-US" sz="1100"/>
                    </a:p>
                  </a:txBody>
                  <a:tcPr marL="0" marR="0" marT="0" marB="0" anchor="ctr">
                    <a:lnL cmpd="sng" algn="ctr" cap="flat" w="0">
                      <a:solidFill>
                        <a:srgbClr val="493F49"/>
                      </a:solidFill>
                      <a:prstDash val="solid"/>
                      <a:round/>
                      <a:headEnd type="none" w="med" len="med"/>
                      <a:tailEnd type="none" w="med" len="med"/>
                    </a:lnL>
                    <a:lnR cmpd="sng" algn="ctr" cap="flat" w="0">
                      <a:solidFill>
                        <a:srgbClr val="493F49"/>
                      </a:solidFill>
                      <a:prstDash val="solid"/>
                      <a:round/>
                      <a:headEnd type="none" w="med" len="med"/>
                      <a:tailEnd type="none" w="med" len="med"/>
                    </a:lnR>
                    <a:lnT cmpd="sng" algn="ctr" cap="flat" w="0">
                      <a:solidFill>
                        <a:srgbClr val="493F49"/>
                      </a:solidFill>
                      <a:prstDash val="solid"/>
                      <a:round/>
                      <a:headEnd type="none" w="med" len="med"/>
                      <a:tailEnd type="none" w="med" len="med"/>
                    </a:lnT>
                    <a:lnB cmpd="sng" algn="ctr" cap="flat" w="0">
                      <a:solidFill>
                        <a:srgbClr val="493F49"/>
                      </a:solidFill>
                      <a:prstDash val="solid"/>
                      <a:round/>
                      <a:headEnd type="none" w="med" len="med"/>
                      <a:tailEnd type="none" w="med" len="med"/>
                    </a:lnB>
                  </a:tcPr>
                </a:tc>
              </a:tr>
            </a:tbl>
          </a:graphicData>
        </a:graphic>
      </p:graphicFrame>
      <p:sp>
        <p:nvSpPr>
          <p:cNvPr name="TextBox 5" id="5"/>
          <p:cNvSpPr txBox="true"/>
          <p:nvPr/>
        </p:nvSpPr>
        <p:spPr>
          <a:xfrm rot="0">
            <a:off x="1607586" y="999553"/>
            <a:ext cx="7278805" cy="1139824"/>
          </a:xfrm>
          <a:prstGeom prst="rect">
            <a:avLst/>
          </a:prstGeom>
        </p:spPr>
        <p:txBody>
          <a:bodyPr anchor="t" rtlCol="false" tIns="0" lIns="0" bIns="0" rIns="0">
            <a:spAutoFit/>
          </a:bodyPr>
          <a:lstStyle/>
          <a:p>
            <a:pPr>
              <a:lnSpc>
                <a:spcPts val="8499"/>
              </a:lnSpc>
            </a:pPr>
            <a:r>
              <a:rPr lang="en-US" sz="8499">
                <a:solidFill>
                  <a:srgbClr val="01126A"/>
                </a:solidFill>
                <a:latin typeface="RoxboroughCF Bold Bold"/>
              </a:rPr>
              <a:t>AGENDA</a:t>
            </a:r>
          </a:p>
        </p:txBody>
      </p:sp>
      <p:sp>
        <p:nvSpPr>
          <p:cNvPr name="Freeform 6" id="6"/>
          <p:cNvSpPr/>
          <p:nvPr/>
        </p:nvSpPr>
        <p:spPr>
          <a:xfrm flipH="false" flipV="false" rot="0">
            <a:off x="13810481" y="71123"/>
            <a:ext cx="5405128" cy="10215877"/>
          </a:xfrm>
          <a:custGeom>
            <a:avLst/>
            <a:gdLst/>
            <a:ahLst/>
            <a:cxnLst/>
            <a:rect r="r" b="b" t="t" l="l"/>
            <a:pathLst>
              <a:path h="10215877" w="5405128">
                <a:moveTo>
                  <a:pt x="0" y="0"/>
                </a:moveTo>
                <a:lnTo>
                  <a:pt x="5405128" y="0"/>
                </a:lnTo>
                <a:lnTo>
                  <a:pt x="5405128" y="10215877"/>
                </a:lnTo>
                <a:lnTo>
                  <a:pt x="0" y="10215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137473"/>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13621704" y="-6127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true" rot="0">
            <a:off x="-705471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770489" y="1256900"/>
            <a:ext cx="14747022" cy="1898124"/>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WEB APPLICATION  </a:t>
            </a:r>
          </a:p>
          <a:p>
            <a:pPr algn="ctr">
              <a:lnSpc>
                <a:spcPts val="7426"/>
              </a:lnSpc>
            </a:pPr>
            <a:r>
              <a:rPr lang="en-US" sz="6751">
                <a:solidFill>
                  <a:srgbClr val="12229D"/>
                </a:solidFill>
                <a:latin typeface="RoxboroughCF Bold Bold"/>
              </a:rPr>
              <a:t>FEATURES</a:t>
            </a:r>
          </a:p>
        </p:txBody>
      </p:sp>
      <p:sp>
        <p:nvSpPr>
          <p:cNvPr name="TextBox 9" id="9"/>
          <p:cNvSpPr txBox="true"/>
          <p:nvPr/>
        </p:nvSpPr>
        <p:spPr>
          <a:xfrm rot="0">
            <a:off x="4010143" y="3810444"/>
            <a:ext cx="10580818" cy="3893822"/>
          </a:xfrm>
          <a:prstGeom prst="rect">
            <a:avLst/>
          </a:prstGeom>
        </p:spPr>
        <p:txBody>
          <a:bodyPr anchor="t" rtlCol="false" tIns="0" lIns="0" bIns="0" rIns="0">
            <a:spAutoFit/>
          </a:bodyPr>
          <a:lstStyle/>
          <a:p>
            <a:pPr marL="626106" indent="-313053" lvl="1">
              <a:lnSpc>
                <a:spcPts val="5219"/>
              </a:lnSpc>
              <a:buFont typeface="Arial"/>
              <a:buChar char="•"/>
            </a:pPr>
            <a:r>
              <a:rPr lang="en-US" sz="2899" spc="115">
                <a:solidFill>
                  <a:srgbClr val="01126A"/>
                </a:solidFill>
                <a:latin typeface="IBM Plex Mono Bold"/>
              </a:rPr>
              <a:t>REGISTED A DOMAIN NAME</a:t>
            </a:r>
          </a:p>
          <a:p>
            <a:pPr marL="626106" indent="-313053" lvl="1">
              <a:lnSpc>
                <a:spcPts val="5219"/>
              </a:lnSpc>
              <a:buFont typeface="Arial"/>
              <a:buChar char="•"/>
            </a:pPr>
            <a:r>
              <a:rPr lang="en-US" sz="2899" spc="115">
                <a:solidFill>
                  <a:srgbClr val="01126A"/>
                </a:solidFill>
                <a:latin typeface="IBM Plex Mono Bold"/>
              </a:rPr>
              <a:t>HOSTED ON SERVER </a:t>
            </a:r>
          </a:p>
          <a:p>
            <a:pPr marL="626106" indent="-313053" lvl="1">
              <a:lnSpc>
                <a:spcPts val="5219"/>
              </a:lnSpc>
              <a:buFont typeface="Arial"/>
              <a:buChar char="•"/>
            </a:pPr>
            <a:r>
              <a:rPr lang="en-US" sz="2899" spc="115">
                <a:solidFill>
                  <a:srgbClr val="01126A"/>
                </a:solidFill>
                <a:latin typeface="IBM Plex Mono Bold"/>
              </a:rPr>
              <a:t>FIREBASE DATABASE</a:t>
            </a:r>
          </a:p>
          <a:p>
            <a:pPr marL="626106" indent="-313053" lvl="1">
              <a:lnSpc>
                <a:spcPts val="5219"/>
              </a:lnSpc>
              <a:buFont typeface="Arial"/>
              <a:buChar char="•"/>
            </a:pPr>
            <a:r>
              <a:rPr lang="en-US" sz="2899" spc="115">
                <a:solidFill>
                  <a:srgbClr val="01126A"/>
                </a:solidFill>
                <a:latin typeface="IBM Plex Mono Bold"/>
              </a:rPr>
              <a:t>DOCTORS CAN VIEW PATIENT LIST </a:t>
            </a:r>
          </a:p>
          <a:p>
            <a:pPr marL="626106" indent="-313053" lvl="1">
              <a:lnSpc>
                <a:spcPts val="5219"/>
              </a:lnSpc>
              <a:buFont typeface="Arial"/>
              <a:buChar char="•"/>
            </a:pPr>
            <a:r>
              <a:rPr lang="en-US" sz="2899" spc="115">
                <a:solidFill>
                  <a:srgbClr val="01126A"/>
                </a:solidFill>
                <a:latin typeface="IBM Plex Mono Bold"/>
              </a:rPr>
              <a:t>CAN SEND MEDICATION TO PATIENT</a:t>
            </a:r>
          </a:p>
          <a:p>
            <a:pPr marL="626106" indent="-313053" lvl="1">
              <a:lnSpc>
                <a:spcPts val="5219"/>
              </a:lnSpc>
              <a:buFont typeface="Arial"/>
              <a:buChar char="•"/>
            </a:pPr>
            <a:r>
              <a:rPr lang="en-US" sz="2899" spc="115">
                <a:solidFill>
                  <a:srgbClr val="01126A"/>
                </a:solidFill>
                <a:latin typeface="IBM Plex Mono Bold"/>
              </a:rPr>
              <a:t>RECEIVE NOTIFICATION FROM DOCTOR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42223"/>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770489" y="628447"/>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INTERFACE</a:t>
            </a:r>
          </a:p>
        </p:txBody>
      </p:sp>
      <p:sp>
        <p:nvSpPr>
          <p:cNvPr name="Freeform 7" id="7"/>
          <p:cNvSpPr/>
          <p:nvPr/>
        </p:nvSpPr>
        <p:spPr>
          <a:xfrm flipH="true" flipV="true" rot="0">
            <a:off x="13621704" y="0"/>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705471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291164" y="5489416"/>
            <a:ext cx="4871153" cy="1749857"/>
          </a:xfrm>
          <a:custGeom>
            <a:avLst/>
            <a:gdLst/>
            <a:ahLst/>
            <a:cxnLst/>
            <a:rect r="r" b="b" t="t" l="l"/>
            <a:pathLst>
              <a:path h="1749857" w="4871153">
                <a:moveTo>
                  <a:pt x="0" y="0"/>
                </a:moveTo>
                <a:lnTo>
                  <a:pt x="4871153" y="0"/>
                </a:lnTo>
                <a:lnTo>
                  <a:pt x="4871153" y="1749857"/>
                </a:lnTo>
                <a:lnTo>
                  <a:pt x="0" y="1749857"/>
                </a:lnTo>
                <a:lnTo>
                  <a:pt x="0" y="0"/>
                </a:lnTo>
                <a:close/>
              </a:path>
            </a:pathLst>
          </a:custGeom>
          <a:blipFill>
            <a:blip r:embed="rId14"/>
            <a:stretch>
              <a:fillRect l="-1275" t="-22951" r="-1275" b="0"/>
            </a:stretch>
          </a:blipFill>
        </p:spPr>
      </p:sp>
      <p:sp>
        <p:nvSpPr>
          <p:cNvPr name="Freeform 10" id="10"/>
          <p:cNvSpPr/>
          <p:nvPr/>
        </p:nvSpPr>
        <p:spPr>
          <a:xfrm flipH="false" flipV="false" rot="0">
            <a:off x="9688128" y="3176481"/>
            <a:ext cx="4753839" cy="5793741"/>
          </a:xfrm>
          <a:custGeom>
            <a:avLst/>
            <a:gdLst/>
            <a:ahLst/>
            <a:cxnLst/>
            <a:rect r="r" b="b" t="t" l="l"/>
            <a:pathLst>
              <a:path h="5793741" w="4753839">
                <a:moveTo>
                  <a:pt x="0" y="0"/>
                </a:moveTo>
                <a:lnTo>
                  <a:pt x="4753839" y="0"/>
                </a:lnTo>
                <a:lnTo>
                  <a:pt x="4753839" y="5793741"/>
                </a:lnTo>
                <a:lnTo>
                  <a:pt x="0" y="5793741"/>
                </a:lnTo>
                <a:lnTo>
                  <a:pt x="0" y="0"/>
                </a:lnTo>
                <a:close/>
              </a:path>
            </a:pathLst>
          </a:custGeom>
          <a:blipFill>
            <a:blip r:embed="rId15"/>
            <a:stretch>
              <a:fillRect l="0" t="0" r="0" b="0"/>
            </a:stretch>
          </a:blipFill>
        </p:spPr>
      </p:sp>
      <p:sp>
        <p:nvSpPr>
          <p:cNvPr name="TextBox 11" id="11"/>
          <p:cNvSpPr txBox="true"/>
          <p:nvPr/>
        </p:nvSpPr>
        <p:spPr>
          <a:xfrm rot="0">
            <a:off x="2141200" y="1765011"/>
            <a:ext cx="14588460" cy="1264789"/>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INTERFACING BETWEEN THE MOBILE APPLICATION AND THE CHATBOT THROUGH AN API</a:t>
            </a:r>
          </a:p>
        </p:txBody>
      </p:sp>
      <p:sp>
        <p:nvSpPr>
          <p:cNvPr name="TextBox 12" id="12"/>
          <p:cNvSpPr txBox="true"/>
          <p:nvPr/>
        </p:nvSpPr>
        <p:spPr>
          <a:xfrm rot="0">
            <a:off x="2291164" y="7486923"/>
            <a:ext cx="5461863" cy="380073"/>
          </a:xfrm>
          <a:prstGeom prst="rect">
            <a:avLst/>
          </a:prstGeom>
        </p:spPr>
        <p:txBody>
          <a:bodyPr anchor="t" rtlCol="false" tIns="0" lIns="0" bIns="0" rIns="0">
            <a:spAutoFit/>
          </a:bodyPr>
          <a:lstStyle/>
          <a:p>
            <a:pPr>
              <a:lnSpc>
                <a:spcPts val="3394"/>
              </a:lnSpc>
            </a:pPr>
            <a:r>
              <a:rPr lang="en-US" sz="1885" spc="75">
                <a:solidFill>
                  <a:srgbClr val="01126A"/>
                </a:solidFill>
                <a:latin typeface="IBM Plex Mono Bold"/>
              </a:rPr>
              <a:t>RESPONSE API</a:t>
            </a:r>
          </a:p>
        </p:txBody>
      </p:sp>
      <p:sp>
        <p:nvSpPr>
          <p:cNvPr name="TextBox 13" id="13"/>
          <p:cNvSpPr txBox="true"/>
          <p:nvPr/>
        </p:nvSpPr>
        <p:spPr>
          <a:xfrm rot="0">
            <a:off x="9688128" y="9163050"/>
            <a:ext cx="5461863" cy="380073"/>
          </a:xfrm>
          <a:prstGeom prst="rect">
            <a:avLst/>
          </a:prstGeom>
        </p:spPr>
        <p:txBody>
          <a:bodyPr anchor="t" rtlCol="false" tIns="0" lIns="0" bIns="0" rIns="0">
            <a:spAutoFit/>
          </a:bodyPr>
          <a:lstStyle/>
          <a:p>
            <a:pPr>
              <a:lnSpc>
                <a:spcPts val="3394"/>
              </a:lnSpc>
            </a:pPr>
            <a:r>
              <a:rPr lang="en-US" sz="1885" spc="75">
                <a:solidFill>
                  <a:srgbClr val="01126A"/>
                </a:solidFill>
                <a:latin typeface="IBM Plex Mono Bold"/>
              </a:rPr>
              <a:t>INTENT CLASSIFICATION API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752146">
            <a:off x="6892368" y="-2060260"/>
            <a:ext cx="5069991" cy="4120520"/>
          </a:xfrm>
          <a:custGeom>
            <a:avLst/>
            <a:gdLst/>
            <a:ahLst/>
            <a:cxnLst/>
            <a:rect r="r" b="b" t="t" l="l"/>
            <a:pathLst>
              <a:path h="4120520" w="5069991">
                <a:moveTo>
                  <a:pt x="5069991" y="0"/>
                </a:moveTo>
                <a:lnTo>
                  <a:pt x="0" y="0"/>
                </a:lnTo>
                <a:lnTo>
                  <a:pt x="0" y="4120520"/>
                </a:lnTo>
                <a:lnTo>
                  <a:pt x="5069991" y="4120520"/>
                </a:lnTo>
                <a:lnTo>
                  <a:pt x="5069991"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9952" y="4856"/>
            <a:ext cx="10608097" cy="10608097"/>
          </a:xfrm>
          <a:custGeom>
            <a:avLst/>
            <a:gdLst/>
            <a:ahLst/>
            <a:cxnLst/>
            <a:rect r="r" b="b" t="t" l="l"/>
            <a:pathLst>
              <a:path h="10608097" w="10608097">
                <a:moveTo>
                  <a:pt x="0" y="0"/>
                </a:moveTo>
                <a:lnTo>
                  <a:pt x="10608096" y="0"/>
                </a:lnTo>
                <a:lnTo>
                  <a:pt x="10608096" y="10608097"/>
                </a:lnTo>
                <a:lnTo>
                  <a:pt x="0" y="10608097"/>
                </a:lnTo>
                <a:lnTo>
                  <a:pt x="0" y="0"/>
                </a:lnTo>
                <a:close/>
              </a:path>
            </a:pathLst>
          </a:custGeom>
          <a:blipFill>
            <a:blip r:embed="rId4">
              <a:alphaModFix amt="8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30758">
            <a:off x="-585811" y="876129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216914">
            <a:off x="13448834" y="9048801"/>
            <a:ext cx="6847464" cy="5565121"/>
          </a:xfrm>
          <a:custGeom>
            <a:avLst/>
            <a:gdLst/>
            <a:ahLst/>
            <a:cxnLst/>
            <a:rect r="r" b="b" t="t" l="l"/>
            <a:pathLst>
              <a:path h="5565121" w="6847464">
                <a:moveTo>
                  <a:pt x="6847465" y="0"/>
                </a:moveTo>
                <a:lnTo>
                  <a:pt x="0" y="0"/>
                </a:lnTo>
                <a:lnTo>
                  <a:pt x="0" y="5565121"/>
                </a:lnTo>
                <a:lnTo>
                  <a:pt x="6847465" y="5565121"/>
                </a:lnTo>
                <a:lnTo>
                  <a:pt x="6847465"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18043" y="4833682"/>
            <a:ext cx="10051915" cy="950446"/>
          </a:xfrm>
          <a:prstGeom prst="rect">
            <a:avLst/>
          </a:prstGeom>
        </p:spPr>
        <p:txBody>
          <a:bodyPr anchor="t" rtlCol="false" tIns="0" lIns="0" bIns="0" rIns="0">
            <a:spAutoFit/>
          </a:bodyPr>
          <a:lstStyle/>
          <a:p>
            <a:pPr algn="ctr">
              <a:lnSpc>
                <a:spcPts val="6294"/>
              </a:lnSpc>
            </a:pPr>
            <a:r>
              <a:rPr lang="en-US" sz="6294">
                <a:solidFill>
                  <a:srgbClr val="01126A"/>
                </a:solidFill>
                <a:latin typeface="Copperplate Gothic 31 AB"/>
              </a:rPr>
              <a:t>SYSTEM TESTING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250816" y="-42223"/>
            <a:ext cx="19102736" cy="19102736"/>
          </a:xfrm>
          <a:custGeom>
            <a:avLst/>
            <a:gdLst/>
            <a:ahLst/>
            <a:cxnLst/>
            <a:rect r="r" b="b" t="t" l="l"/>
            <a:pathLst>
              <a:path h="19102736" w="19102736">
                <a:moveTo>
                  <a:pt x="19102737" y="0"/>
                </a:moveTo>
                <a:lnTo>
                  <a:pt x="0" y="0"/>
                </a:lnTo>
                <a:lnTo>
                  <a:pt x="0" y="19102736"/>
                </a:lnTo>
                <a:lnTo>
                  <a:pt x="19102737" y="19102736"/>
                </a:lnTo>
                <a:lnTo>
                  <a:pt x="19102737"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203211" y="575596"/>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TESTING </a:t>
            </a:r>
          </a:p>
        </p:txBody>
      </p:sp>
      <p:sp>
        <p:nvSpPr>
          <p:cNvPr name="Freeform 7" id="7"/>
          <p:cNvSpPr/>
          <p:nvPr/>
        </p:nvSpPr>
        <p:spPr>
          <a:xfrm flipH="true" flipV="true" rot="0">
            <a:off x="13621704" y="-42223"/>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705471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028700" y="5122572"/>
            <a:ext cx="7567072" cy="1921948"/>
          </a:xfrm>
          <a:prstGeom prst="rect">
            <a:avLst/>
          </a:prstGeom>
        </p:spPr>
        <p:txBody>
          <a:bodyPr anchor="t" rtlCol="false" tIns="0" lIns="0" bIns="0" rIns="0">
            <a:spAutoFit/>
          </a:bodyPr>
          <a:lstStyle/>
          <a:p>
            <a:pPr algn="ctr">
              <a:lnSpc>
                <a:spcPts val="5219"/>
              </a:lnSpc>
            </a:pPr>
            <a:r>
              <a:rPr lang="en-US" sz="2899" spc="115">
                <a:solidFill>
                  <a:srgbClr val="01126A"/>
                </a:solidFill>
                <a:latin typeface="IBM Plex Mono Bold"/>
              </a:rPr>
              <a:t>WE DID A</a:t>
            </a:r>
            <a:r>
              <a:rPr lang="en-US" sz="2899" spc="115">
                <a:solidFill>
                  <a:srgbClr val="01126A"/>
                </a:solidFill>
                <a:latin typeface="IBM Plex Mono Bold"/>
              </a:rPr>
              <a:t> FUNCTIONALITY TEST ON THE MOBILE APPLICATION TO INSURE ALL FUNCTIONS ARE WORKING</a:t>
            </a:r>
          </a:p>
        </p:txBody>
      </p:sp>
      <p:sp>
        <p:nvSpPr>
          <p:cNvPr name="TextBox 10" id="10"/>
          <p:cNvSpPr txBox="true"/>
          <p:nvPr/>
        </p:nvSpPr>
        <p:spPr>
          <a:xfrm rot="0">
            <a:off x="2011393" y="3903520"/>
            <a:ext cx="4516649" cy="607630"/>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MOBILE APP TESTING</a:t>
            </a:r>
          </a:p>
        </p:txBody>
      </p:sp>
      <p:sp>
        <p:nvSpPr>
          <p:cNvPr name="TextBox 11" id="11"/>
          <p:cNvSpPr txBox="true"/>
          <p:nvPr/>
        </p:nvSpPr>
        <p:spPr>
          <a:xfrm rot="0">
            <a:off x="10053697" y="5122572"/>
            <a:ext cx="7567072" cy="1921948"/>
          </a:xfrm>
          <a:prstGeom prst="rect">
            <a:avLst/>
          </a:prstGeom>
        </p:spPr>
        <p:txBody>
          <a:bodyPr anchor="t" rtlCol="false" tIns="0" lIns="0" bIns="0" rIns="0">
            <a:spAutoFit/>
          </a:bodyPr>
          <a:lstStyle/>
          <a:p>
            <a:pPr algn="ctr">
              <a:lnSpc>
                <a:spcPts val="5219"/>
              </a:lnSpc>
            </a:pPr>
            <a:r>
              <a:rPr lang="en-US" sz="2899" spc="115">
                <a:solidFill>
                  <a:srgbClr val="01126A"/>
                </a:solidFill>
                <a:latin typeface="IBM Plex Mono Bold"/>
              </a:rPr>
              <a:t>WE DID A HUMAN EVALUATION TEST TO INSURE THE CHATBOT RESPONDS APPROPRIATELY.</a:t>
            </a:r>
          </a:p>
        </p:txBody>
      </p:sp>
      <p:sp>
        <p:nvSpPr>
          <p:cNvPr name="TextBox 12" id="12"/>
          <p:cNvSpPr txBox="true"/>
          <p:nvPr/>
        </p:nvSpPr>
        <p:spPr>
          <a:xfrm rot="0">
            <a:off x="11036389" y="3903520"/>
            <a:ext cx="4516649" cy="607630"/>
          </a:xfrm>
          <a:prstGeom prst="rect">
            <a:avLst/>
          </a:prstGeom>
        </p:spPr>
        <p:txBody>
          <a:bodyPr anchor="t" rtlCol="false" tIns="0" lIns="0" bIns="0" rIns="0">
            <a:spAutoFit/>
          </a:bodyPr>
          <a:lstStyle/>
          <a:p>
            <a:pPr>
              <a:lnSpc>
                <a:spcPts val="5219"/>
              </a:lnSpc>
            </a:pPr>
            <a:r>
              <a:rPr lang="en-US" sz="2899" spc="115">
                <a:solidFill>
                  <a:srgbClr val="01126A"/>
                </a:solidFill>
                <a:latin typeface="IBM Plex Mono Bold"/>
              </a:rPr>
              <a:t>CHATBOT TESTING</a:t>
            </a:r>
          </a:p>
        </p:txBody>
      </p:sp>
      <p:sp>
        <p:nvSpPr>
          <p:cNvPr name="AutoShape 13" id="13"/>
          <p:cNvSpPr/>
          <p:nvPr/>
        </p:nvSpPr>
        <p:spPr>
          <a:xfrm flipH="true">
            <a:off x="4577390" y="2465081"/>
            <a:ext cx="866392" cy="1321092"/>
          </a:xfrm>
          <a:prstGeom prst="line">
            <a:avLst/>
          </a:prstGeom>
          <a:ln cap="flat" w="38100">
            <a:solidFill>
              <a:srgbClr val="01126A"/>
            </a:solidFill>
            <a:prstDash val="solid"/>
            <a:headEnd type="none" len="sm" w="sm"/>
            <a:tailEnd type="arrow" len="sm" w="med"/>
          </a:ln>
        </p:spPr>
      </p:sp>
      <p:sp>
        <p:nvSpPr>
          <p:cNvPr name="AutoShape 14" id="14"/>
          <p:cNvSpPr/>
          <p:nvPr/>
        </p:nvSpPr>
        <p:spPr>
          <a:xfrm>
            <a:off x="11942812" y="2503181"/>
            <a:ext cx="903820" cy="1427391"/>
          </a:xfrm>
          <a:prstGeom prst="line">
            <a:avLst/>
          </a:prstGeom>
          <a:ln cap="flat" w="38100">
            <a:solidFill>
              <a:srgbClr val="01126A"/>
            </a:solidFill>
            <a:prstDash val="solid"/>
            <a:headEnd type="none" len="sm" w="sm"/>
            <a:tailEnd type="arrow" len="sm" w="med"/>
          </a:ln>
        </p:spPr>
      </p:sp>
      <p:sp>
        <p:nvSpPr>
          <p:cNvPr name="AutoShape 15" id="15"/>
          <p:cNvSpPr/>
          <p:nvPr/>
        </p:nvSpPr>
        <p:spPr>
          <a:xfrm>
            <a:off x="5462833" y="2484131"/>
            <a:ext cx="6492240" cy="0"/>
          </a:xfrm>
          <a:prstGeom prst="line">
            <a:avLst/>
          </a:prstGeom>
          <a:ln cap="flat" w="38100">
            <a:solidFill>
              <a:srgbClr val="01126A"/>
            </a:solidFill>
            <a:prstDash val="solid"/>
            <a:headEnd type="none" len="sm" w="sm"/>
            <a:tailEnd type="none" len="sm" w="sm"/>
          </a:ln>
        </p:spPr>
      </p:sp>
      <p:sp>
        <p:nvSpPr>
          <p:cNvPr name="AutoShape 16" id="16"/>
          <p:cNvSpPr/>
          <p:nvPr/>
        </p:nvSpPr>
        <p:spPr>
          <a:xfrm>
            <a:off x="8595772" y="1700104"/>
            <a:ext cx="0" cy="764977"/>
          </a:xfrm>
          <a:prstGeom prst="line">
            <a:avLst/>
          </a:prstGeom>
          <a:ln cap="flat" w="38100">
            <a:solidFill>
              <a:srgbClr val="01126A"/>
            </a:solidFill>
            <a:prstDash val="solid"/>
            <a:headEnd type="none" len="sm" w="sm"/>
            <a:tailEnd type="none" len="sm" w="sm"/>
          </a:ln>
        </p:spPr>
      </p:sp>
      <p:sp>
        <p:nvSpPr>
          <p:cNvPr name="Freeform 17" id="17"/>
          <p:cNvSpPr/>
          <p:nvPr/>
        </p:nvSpPr>
        <p:spPr>
          <a:xfrm flipH="false" flipV="false" rot="0">
            <a:off x="5010586" y="259788"/>
            <a:ext cx="1379735" cy="1424243"/>
          </a:xfrm>
          <a:custGeom>
            <a:avLst/>
            <a:gdLst/>
            <a:ahLst/>
            <a:cxnLst/>
            <a:rect r="r" b="b" t="t" l="l"/>
            <a:pathLst>
              <a:path h="1424243" w="1379735">
                <a:moveTo>
                  <a:pt x="0" y="0"/>
                </a:moveTo>
                <a:lnTo>
                  <a:pt x="1379736" y="0"/>
                </a:lnTo>
                <a:lnTo>
                  <a:pt x="1379736" y="1424243"/>
                </a:lnTo>
                <a:lnTo>
                  <a:pt x="0" y="14242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752146">
            <a:off x="6892368" y="-2060260"/>
            <a:ext cx="5069991" cy="4120520"/>
          </a:xfrm>
          <a:custGeom>
            <a:avLst/>
            <a:gdLst/>
            <a:ahLst/>
            <a:cxnLst/>
            <a:rect r="r" b="b" t="t" l="l"/>
            <a:pathLst>
              <a:path h="4120520" w="5069991">
                <a:moveTo>
                  <a:pt x="5069991" y="0"/>
                </a:moveTo>
                <a:lnTo>
                  <a:pt x="0" y="0"/>
                </a:lnTo>
                <a:lnTo>
                  <a:pt x="0" y="4120520"/>
                </a:lnTo>
                <a:lnTo>
                  <a:pt x="5069991" y="4120520"/>
                </a:lnTo>
                <a:lnTo>
                  <a:pt x="5069991"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9952" y="4856"/>
            <a:ext cx="10608097" cy="10608097"/>
          </a:xfrm>
          <a:custGeom>
            <a:avLst/>
            <a:gdLst/>
            <a:ahLst/>
            <a:cxnLst/>
            <a:rect r="r" b="b" t="t" l="l"/>
            <a:pathLst>
              <a:path h="10608097" w="10608097">
                <a:moveTo>
                  <a:pt x="0" y="0"/>
                </a:moveTo>
                <a:lnTo>
                  <a:pt x="10608096" y="0"/>
                </a:lnTo>
                <a:lnTo>
                  <a:pt x="10608096" y="10608097"/>
                </a:lnTo>
                <a:lnTo>
                  <a:pt x="0" y="10608097"/>
                </a:lnTo>
                <a:lnTo>
                  <a:pt x="0" y="0"/>
                </a:lnTo>
                <a:close/>
              </a:path>
            </a:pathLst>
          </a:custGeom>
          <a:blipFill>
            <a:blip r:embed="rId4">
              <a:alphaModFix amt="8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30758">
            <a:off x="-585811" y="876129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216914">
            <a:off x="13448834" y="9048801"/>
            <a:ext cx="6847464" cy="5565121"/>
          </a:xfrm>
          <a:custGeom>
            <a:avLst/>
            <a:gdLst/>
            <a:ahLst/>
            <a:cxnLst/>
            <a:rect r="r" b="b" t="t" l="l"/>
            <a:pathLst>
              <a:path h="5565121" w="6847464">
                <a:moveTo>
                  <a:pt x="6847465" y="0"/>
                </a:moveTo>
                <a:lnTo>
                  <a:pt x="0" y="0"/>
                </a:lnTo>
                <a:lnTo>
                  <a:pt x="0" y="5565121"/>
                </a:lnTo>
                <a:lnTo>
                  <a:pt x="6847465" y="5565121"/>
                </a:lnTo>
                <a:lnTo>
                  <a:pt x="6847465"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396134" y="4435505"/>
            <a:ext cx="10051915" cy="950446"/>
          </a:xfrm>
          <a:prstGeom prst="rect">
            <a:avLst/>
          </a:prstGeom>
        </p:spPr>
        <p:txBody>
          <a:bodyPr anchor="t" rtlCol="false" tIns="0" lIns="0" bIns="0" rIns="0">
            <a:spAutoFit/>
          </a:bodyPr>
          <a:lstStyle/>
          <a:p>
            <a:pPr algn="ctr">
              <a:lnSpc>
                <a:spcPts val="6294"/>
              </a:lnSpc>
            </a:pPr>
            <a:r>
              <a:rPr lang="en-US" sz="6294">
                <a:solidFill>
                  <a:srgbClr val="01126A"/>
                </a:solidFill>
                <a:latin typeface="Copperplate Gothic 31 AB"/>
              </a:rPr>
              <a:t> FUTURE WORK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99763" y="777855"/>
            <a:ext cx="19102736" cy="19102736"/>
          </a:xfrm>
          <a:custGeom>
            <a:avLst/>
            <a:gdLst/>
            <a:ahLst/>
            <a:cxnLst/>
            <a:rect r="r" b="b" t="t" l="l"/>
            <a:pathLst>
              <a:path h="19102736" w="19102736">
                <a:moveTo>
                  <a:pt x="19102736" y="0"/>
                </a:moveTo>
                <a:lnTo>
                  <a:pt x="0" y="0"/>
                </a:lnTo>
                <a:lnTo>
                  <a:pt x="0" y="19102736"/>
                </a:lnTo>
                <a:lnTo>
                  <a:pt x="19102736" y="19102736"/>
                </a:lnTo>
                <a:lnTo>
                  <a:pt x="19102736"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74751"/>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78094" y="575596"/>
            <a:ext cx="14747022" cy="963358"/>
          </a:xfrm>
          <a:prstGeom prst="rect">
            <a:avLst/>
          </a:prstGeom>
        </p:spPr>
        <p:txBody>
          <a:bodyPr anchor="t" rtlCol="false" tIns="0" lIns="0" bIns="0" rIns="0">
            <a:spAutoFit/>
          </a:bodyPr>
          <a:lstStyle/>
          <a:p>
            <a:pPr algn="ctr">
              <a:lnSpc>
                <a:spcPts val="7426"/>
              </a:lnSpc>
            </a:pPr>
            <a:r>
              <a:rPr lang="en-US" sz="6751">
                <a:solidFill>
                  <a:srgbClr val="12229D"/>
                </a:solidFill>
                <a:latin typeface="RoxboroughCF Bold Bold"/>
              </a:rPr>
              <a:t> FUTURE WORK </a:t>
            </a:r>
          </a:p>
        </p:txBody>
      </p:sp>
      <p:sp>
        <p:nvSpPr>
          <p:cNvPr name="Freeform 7" id="7"/>
          <p:cNvSpPr/>
          <p:nvPr/>
        </p:nvSpPr>
        <p:spPr>
          <a:xfrm flipH="true" flipV="true" rot="0">
            <a:off x="13102277"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5722807" y="-42223"/>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12">
              <a:alphaModFix amt="86000"/>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314878" y="3063273"/>
            <a:ext cx="15658245" cy="4550584"/>
          </a:xfrm>
          <a:prstGeom prst="rect">
            <a:avLst/>
          </a:prstGeom>
        </p:spPr>
        <p:txBody>
          <a:bodyPr anchor="t" rtlCol="false" tIns="0" lIns="0" bIns="0" rIns="0">
            <a:spAutoFit/>
          </a:bodyPr>
          <a:lstStyle/>
          <a:p>
            <a:pPr algn="ctr">
              <a:lnSpc>
                <a:spcPts val="5219"/>
              </a:lnSpc>
            </a:pPr>
            <a:r>
              <a:rPr lang="en-US" sz="2899" spc="115">
                <a:solidFill>
                  <a:srgbClr val="01126A"/>
                </a:solidFill>
                <a:latin typeface="IBM Plex Mono Bold"/>
              </a:rPr>
              <a:t>ADDING MORE FEATURES</a:t>
            </a:r>
          </a:p>
          <a:p>
            <a:pPr algn="ctr">
              <a:lnSpc>
                <a:spcPts val="5219"/>
              </a:lnSpc>
            </a:pPr>
            <a:r>
              <a:rPr lang="en-US" sz="2899" spc="115">
                <a:solidFill>
                  <a:srgbClr val="01126A"/>
                </a:solidFill>
                <a:latin typeface="IBM Plex Mono Bold"/>
              </a:rPr>
              <a:t>ADD MORE DOMAINS </a:t>
            </a:r>
          </a:p>
          <a:p>
            <a:pPr algn="ctr">
              <a:lnSpc>
                <a:spcPts val="5219"/>
              </a:lnSpc>
            </a:pPr>
            <a:r>
              <a:rPr lang="en-US" sz="2899" spc="115">
                <a:solidFill>
                  <a:srgbClr val="01126A"/>
                </a:solidFill>
                <a:latin typeface="IBM Plex Mono Bold"/>
              </a:rPr>
              <a:t>VOICE RECOGNITION</a:t>
            </a:r>
          </a:p>
          <a:p>
            <a:pPr algn="ctr">
              <a:lnSpc>
                <a:spcPts val="5219"/>
              </a:lnSpc>
            </a:pPr>
            <a:r>
              <a:rPr lang="en-US" sz="2899" spc="115">
                <a:solidFill>
                  <a:srgbClr val="01126A"/>
                </a:solidFill>
                <a:latin typeface="IBM Plex Mono Bold"/>
              </a:rPr>
              <a:t>VOICE REPLY  </a:t>
            </a:r>
          </a:p>
          <a:p>
            <a:pPr algn="ctr">
              <a:lnSpc>
                <a:spcPts val="5219"/>
              </a:lnSpc>
            </a:pPr>
            <a:r>
              <a:rPr lang="en-US" sz="2899" spc="115">
                <a:solidFill>
                  <a:srgbClr val="01126A"/>
                </a:solidFill>
                <a:latin typeface="IBM Plex Mono Bold"/>
              </a:rPr>
              <a:t>SENTIMENT ANALYSIS</a:t>
            </a:r>
          </a:p>
          <a:p>
            <a:pPr algn="ctr">
              <a:lnSpc>
                <a:spcPts val="5219"/>
              </a:lnSpc>
            </a:pPr>
            <a:r>
              <a:rPr lang="en-US" sz="2899" spc="115">
                <a:solidFill>
                  <a:srgbClr val="01126A"/>
                </a:solidFill>
                <a:latin typeface="IBM Plex Mono Bold"/>
              </a:rPr>
              <a:t> AUGMENTED VIRTUAL ASSISTANT</a:t>
            </a:r>
          </a:p>
          <a:p>
            <a:pPr algn="ctr">
              <a:lnSpc>
                <a:spcPts val="5219"/>
              </a:lnSpc>
            </a:pPr>
            <a:r>
              <a:rPr lang="en-US" sz="2899" spc="115">
                <a:solidFill>
                  <a:srgbClr val="01126A"/>
                </a:solidFill>
                <a:latin typeface="IBM Plex Mono Bold"/>
              </a:rPr>
              <a:t>IMPROVE THE PERFORMANCE OF THE CHATBOT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3047069" y="-84446"/>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88228">
            <a:off x="-3915890" y="-2184276"/>
            <a:ext cx="6757614" cy="5492097"/>
          </a:xfrm>
          <a:custGeom>
            <a:avLst/>
            <a:gdLst/>
            <a:ahLst/>
            <a:cxnLst/>
            <a:rect r="r" b="b" t="t" l="l"/>
            <a:pathLst>
              <a:path h="5492097" w="6757614">
                <a:moveTo>
                  <a:pt x="0" y="0"/>
                </a:moveTo>
                <a:lnTo>
                  <a:pt x="6757613" y="0"/>
                </a:lnTo>
                <a:lnTo>
                  <a:pt x="6757613" y="5492097"/>
                </a:lnTo>
                <a:lnTo>
                  <a:pt x="0" y="54920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1057535" y="-84446"/>
            <a:ext cx="10371446" cy="10371446"/>
          </a:xfrm>
          <a:custGeom>
            <a:avLst/>
            <a:gdLst/>
            <a:ahLst/>
            <a:cxnLst/>
            <a:rect r="r" b="b" t="t" l="l"/>
            <a:pathLst>
              <a:path h="10371446" w="10371446">
                <a:moveTo>
                  <a:pt x="10371446" y="10371446"/>
                </a:moveTo>
                <a:lnTo>
                  <a:pt x="0" y="10371446"/>
                </a:lnTo>
                <a:lnTo>
                  <a:pt x="0" y="0"/>
                </a:lnTo>
                <a:lnTo>
                  <a:pt x="10371446" y="0"/>
                </a:lnTo>
                <a:lnTo>
                  <a:pt x="10371446" y="10371446"/>
                </a:lnTo>
                <a:close/>
              </a:path>
            </a:pathLst>
          </a:custGeom>
          <a:blipFill>
            <a:blip r:embed="rId6">
              <a:alphaModFix amt="8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7620769" y="9981013"/>
            <a:ext cx="7616424" cy="3891300"/>
          </a:xfrm>
          <a:custGeom>
            <a:avLst/>
            <a:gdLst/>
            <a:ahLst/>
            <a:cxnLst/>
            <a:rect r="r" b="b" t="t" l="l"/>
            <a:pathLst>
              <a:path h="3891300" w="7616424">
                <a:moveTo>
                  <a:pt x="7616424" y="0"/>
                </a:moveTo>
                <a:lnTo>
                  <a:pt x="0" y="0"/>
                </a:lnTo>
                <a:lnTo>
                  <a:pt x="0" y="3891300"/>
                </a:lnTo>
                <a:lnTo>
                  <a:pt x="7616424" y="3891300"/>
                </a:lnTo>
                <a:lnTo>
                  <a:pt x="761642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9408595">
            <a:off x="12761911" y="-3808279"/>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3060685" y="3891136"/>
            <a:ext cx="12597080" cy="2589173"/>
            <a:chOff x="0" y="0"/>
            <a:chExt cx="16796106" cy="3452231"/>
          </a:xfrm>
        </p:grpSpPr>
        <p:grpSp>
          <p:nvGrpSpPr>
            <p:cNvPr name="Group 8" id="8"/>
            <p:cNvGrpSpPr/>
            <p:nvPr/>
          </p:nvGrpSpPr>
          <p:grpSpPr>
            <a:xfrm rot="0">
              <a:off x="0" y="0"/>
              <a:ext cx="16796106" cy="3452231"/>
              <a:chOff x="0" y="0"/>
              <a:chExt cx="7711141" cy="1584929"/>
            </a:xfrm>
          </p:grpSpPr>
          <p:sp>
            <p:nvSpPr>
              <p:cNvPr name="Freeform 9" id="9"/>
              <p:cNvSpPr/>
              <p:nvPr/>
            </p:nvSpPr>
            <p:spPr>
              <a:xfrm flipH="false" flipV="false" rot="0">
                <a:off x="80010" y="80137"/>
                <a:ext cx="7551121" cy="1424655"/>
              </a:xfrm>
              <a:custGeom>
                <a:avLst/>
                <a:gdLst/>
                <a:ahLst/>
                <a:cxnLst/>
                <a:rect r="r" b="b" t="t" l="l"/>
                <a:pathLst>
                  <a:path h="1424655" w="7551121">
                    <a:moveTo>
                      <a:pt x="7551121" y="1424655"/>
                    </a:moveTo>
                    <a:lnTo>
                      <a:pt x="0" y="1424655"/>
                    </a:lnTo>
                    <a:lnTo>
                      <a:pt x="0" y="0"/>
                    </a:lnTo>
                    <a:lnTo>
                      <a:pt x="7550994" y="0"/>
                    </a:lnTo>
                    <a:lnTo>
                      <a:pt x="7550994" y="1424655"/>
                    </a:lnTo>
                    <a:lnTo>
                      <a:pt x="7551121" y="1424655"/>
                    </a:lnTo>
                    <a:close/>
                  </a:path>
                </a:pathLst>
              </a:custGeom>
              <a:solidFill>
                <a:srgbClr val="A1E0FF"/>
              </a:solidFill>
            </p:spPr>
          </p:sp>
          <p:sp>
            <p:nvSpPr>
              <p:cNvPr name="Freeform 10" id="10"/>
              <p:cNvSpPr/>
              <p:nvPr/>
            </p:nvSpPr>
            <p:spPr>
              <a:xfrm flipH="false" flipV="false" rot="0">
                <a:off x="73660" y="73787"/>
                <a:ext cx="7563821" cy="1437482"/>
              </a:xfrm>
              <a:custGeom>
                <a:avLst/>
                <a:gdLst/>
                <a:ahLst/>
                <a:cxnLst/>
                <a:rect r="r" b="b" t="t" l="l"/>
                <a:pathLst>
                  <a:path h="1437482" w="7563821">
                    <a:moveTo>
                      <a:pt x="7563821" y="1437482"/>
                    </a:moveTo>
                    <a:lnTo>
                      <a:pt x="0" y="1437482"/>
                    </a:lnTo>
                    <a:lnTo>
                      <a:pt x="0" y="0"/>
                    </a:lnTo>
                    <a:lnTo>
                      <a:pt x="7563694" y="0"/>
                    </a:lnTo>
                    <a:lnTo>
                      <a:pt x="7563694" y="1437482"/>
                    </a:lnTo>
                    <a:lnTo>
                      <a:pt x="7563821" y="1437482"/>
                    </a:lnTo>
                    <a:close/>
                    <a:moveTo>
                      <a:pt x="12700" y="1424782"/>
                    </a:moveTo>
                    <a:lnTo>
                      <a:pt x="7550994" y="1424782"/>
                    </a:lnTo>
                    <a:lnTo>
                      <a:pt x="7550994" y="12700"/>
                    </a:lnTo>
                    <a:lnTo>
                      <a:pt x="12700" y="12700"/>
                    </a:lnTo>
                    <a:lnTo>
                      <a:pt x="12700" y="1424782"/>
                    </a:lnTo>
                    <a:close/>
                  </a:path>
                </a:pathLst>
              </a:custGeom>
              <a:solidFill>
                <a:srgbClr val="A1E0FF"/>
              </a:solidFill>
            </p:spPr>
          </p:sp>
          <p:sp>
            <p:nvSpPr>
              <p:cNvPr name="Freeform 11" id="11"/>
              <p:cNvSpPr/>
              <p:nvPr/>
            </p:nvSpPr>
            <p:spPr>
              <a:xfrm flipH="false" flipV="false" rot="0">
                <a:off x="6350" y="6350"/>
                <a:ext cx="7698441" cy="1572229"/>
              </a:xfrm>
              <a:custGeom>
                <a:avLst/>
                <a:gdLst/>
                <a:ahLst/>
                <a:cxnLst/>
                <a:rect r="r" b="b" t="t" l="l"/>
                <a:pathLst>
                  <a:path h="1572229" w="7698441">
                    <a:moveTo>
                      <a:pt x="0" y="0"/>
                    </a:moveTo>
                    <a:lnTo>
                      <a:pt x="147447" y="0"/>
                    </a:lnTo>
                    <a:lnTo>
                      <a:pt x="147447" y="147447"/>
                    </a:lnTo>
                    <a:lnTo>
                      <a:pt x="0" y="147447"/>
                    </a:lnTo>
                    <a:lnTo>
                      <a:pt x="0" y="0"/>
                    </a:lnTo>
                    <a:close/>
                    <a:moveTo>
                      <a:pt x="7550994" y="0"/>
                    </a:moveTo>
                    <a:lnTo>
                      <a:pt x="7550994" y="147447"/>
                    </a:lnTo>
                    <a:lnTo>
                      <a:pt x="7698441" y="147447"/>
                    </a:lnTo>
                    <a:lnTo>
                      <a:pt x="7698441" y="0"/>
                    </a:lnTo>
                    <a:lnTo>
                      <a:pt x="7550994" y="0"/>
                    </a:lnTo>
                    <a:close/>
                    <a:moveTo>
                      <a:pt x="7550994" y="1572229"/>
                    </a:moveTo>
                    <a:lnTo>
                      <a:pt x="7698441" y="1572229"/>
                    </a:lnTo>
                    <a:lnTo>
                      <a:pt x="7698441" y="1424782"/>
                    </a:lnTo>
                    <a:lnTo>
                      <a:pt x="7550994" y="1424782"/>
                    </a:lnTo>
                    <a:lnTo>
                      <a:pt x="7550994" y="1572229"/>
                    </a:lnTo>
                    <a:close/>
                    <a:moveTo>
                      <a:pt x="0" y="1572229"/>
                    </a:moveTo>
                    <a:lnTo>
                      <a:pt x="147447" y="1572229"/>
                    </a:lnTo>
                    <a:lnTo>
                      <a:pt x="147447" y="1424782"/>
                    </a:lnTo>
                    <a:lnTo>
                      <a:pt x="0" y="1424782"/>
                    </a:lnTo>
                    <a:lnTo>
                      <a:pt x="0" y="1572229"/>
                    </a:lnTo>
                    <a:close/>
                  </a:path>
                </a:pathLst>
              </a:custGeom>
              <a:solidFill>
                <a:srgbClr val="A1E0FF"/>
              </a:solidFill>
            </p:spPr>
          </p:sp>
          <p:sp>
            <p:nvSpPr>
              <p:cNvPr name="Freeform 12" id="12"/>
              <p:cNvSpPr/>
              <p:nvPr/>
            </p:nvSpPr>
            <p:spPr>
              <a:xfrm flipH="false" flipV="false" rot="0">
                <a:off x="0" y="0"/>
                <a:ext cx="7711141" cy="1584929"/>
              </a:xfrm>
              <a:custGeom>
                <a:avLst/>
                <a:gdLst/>
                <a:ahLst/>
                <a:cxnLst/>
                <a:rect r="r" b="b" t="t" l="l"/>
                <a:pathLst>
                  <a:path h="1584929" w="7711141">
                    <a:moveTo>
                      <a:pt x="0" y="160147"/>
                    </a:moveTo>
                    <a:lnTo>
                      <a:pt x="160147" y="160147"/>
                    </a:lnTo>
                    <a:lnTo>
                      <a:pt x="160147" y="0"/>
                    </a:lnTo>
                    <a:lnTo>
                      <a:pt x="0" y="0"/>
                    </a:lnTo>
                    <a:lnTo>
                      <a:pt x="0" y="160147"/>
                    </a:lnTo>
                    <a:close/>
                    <a:moveTo>
                      <a:pt x="12700" y="12700"/>
                    </a:moveTo>
                    <a:lnTo>
                      <a:pt x="147447" y="12700"/>
                    </a:lnTo>
                    <a:lnTo>
                      <a:pt x="147447" y="147447"/>
                    </a:lnTo>
                    <a:lnTo>
                      <a:pt x="12700" y="147447"/>
                    </a:lnTo>
                    <a:lnTo>
                      <a:pt x="12700" y="12700"/>
                    </a:lnTo>
                    <a:close/>
                    <a:moveTo>
                      <a:pt x="7550994" y="0"/>
                    </a:moveTo>
                    <a:lnTo>
                      <a:pt x="7550994" y="160147"/>
                    </a:lnTo>
                    <a:lnTo>
                      <a:pt x="7711141" y="160147"/>
                    </a:lnTo>
                    <a:lnTo>
                      <a:pt x="7711141" y="0"/>
                    </a:lnTo>
                    <a:lnTo>
                      <a:pt x="7550994" y="0"/>
                    </a:lnTo>
                    <a:close/>
                    <a:moveTo>
                      <a:pt x="7698442" y="147447"/>
                    </a:moveTo>
                    <a:lnTo>
                      <a:pt x="7563694" y="147447"/>
                    </a:lnTo>
                    <a:lnTo>
                      <a:pt x="7563694" y="12700"/>
                    </a:lnTo>
                    <a:lnTo>
                      <a:pt x="7698442" y="12700"/>
                    </a:lnTo>
                    <a:lnTo>
                      <a:pt x="7698442" y="147447"/>
                    </a:lnTo>
                    <a:close/>
                    <a:moveTo>
                      <a:pt x="7550994" y="1584929"/>
                    </a:moveTo>
                    <a:lnTo>
                      <a:pt x="7711141" y="1584929"/>
                    </a:lnTo>
                    <a:lnTo>
                      <a:pt x="7711141" y="1424782"/>
                    </a:lnTo>
                    <a:lnTo>
                      <a:pt x="7550994" y="1424782"/>
                    </a:lnTo>
                    <a:lnTo>
                      <a:pt x="7550994" y="1584929"/>
                    </a:lnTo>
                    <a:close/>
                    <a:moveTo>
                      <a:pt x="7563694" y="1437482"/>
                    </a:moveTo>
                    <a:lnTo>
                      <a:pt x="7698441" y="1437482"/>
                    </a:lnTo>
                    <a:lnTo>
                      <a:pt x="7698441" y="1572229"/>
                    </a:lnTo>
                    <a:lnTo>
                      <a:pt x="7563694" y="1572229"/>
                    </a:lnTo>
                    <a:lnTo>
                      <a:pt x="7563694" y="1437482"/>
                    </a:lnTo>
                    <a:close/>
                    <a:moveTo>
                      <a:pt x="0" y="1584929"/>
                    </a:moveTo>
                    <a:lnTo>
                      <a:pt x="160147" y="1584929"/>
                    </a:lnTo>
                    <a:lnTo>
                      <a:pt x="160147" y="1424782"/>
                    </a:lnTo>
                    <a:lnTo>
                      <a:pt x="0" y="1424782"/>
                    </a:lnTo>
                    <a:lnTo>
                      <a:pt x="0" y="1584929"/>
                    </a:lnTo>
                    <a:close/>
                    <a:moveTo>
                      <a:pt x="12700" y="1437482"/>
                    </a:moveTo>
                    <a:lnTo>
                      <a:pt x="147447" y="1437482"/>
                    </a:lnTo>
                    <a:lnTo>
                      <a:pt x="147447" y="1572229"/>
                    </a:lnTo>
                    <a:lnTo>
                      <a:pt x="12700" y="1572229"/>
                    </a:lnTo>
                    <a:lnTo>
                      <a:pt x="12700" y="1437482"/>
                    </a:lnTo>
                    <a:close/>
                  </a:path>
                </a:pathLst>
              </a:custGeom>
              <a:solidFill>
                <a:srgbClr val="A1E0FF"/>
              </a:solidFill>
            </p:spPr>
          </p:sp>
        </p:grpSp>
        <p:sp>
          <p:nvSpPr>
            <p:cNvPr name="TextBox 13" id="13"/>
            <p:cNvSpPr txBox="true"/>
            <p:nvPr/>
          </p:nvSpPr>
          <p:spPr>
            <a:xfrm rot="0">
              <a:off x="3654651" y="671853"/>
              <a:ext cx="8541511" cy="2264610"/>
            </a:xfrm>
            <a:prstGeom prst="rect">
              <a:avLst/>
            </a:prstGeom>
          </p:spPr>
          <p:txBody>
            <a:bodyPr anchor="t" rtlCol="false" tIns="0" lIns="0" bIns="0" rIns="0">
              <a:spAutoFit/>
            </a:bodyPr>
            <a:lstStyle/>
            <a:p>
              <a:pPr algn="ctr">
                <a:lnSpc>
                  <a:spcPts val="12845"/>
                </a:lnSpc>
              </a:pPr>
              <a:r>
                <a:rPr lang="en-US" sz="11677">
                  <a:solidFill>
                    <a:srgbClr val="01126A"/>
                  </a:solidFill>
                  <a:latin typeface="FS Gravity"/>
                </a:rPr>
                <a:t>THANK YOU</a:t>
              </a:r>
            </a:p>
          </p:txBody>
        </p:sp>
      </p:grpSp>
      <p:sp>
        <p:nvSpPr>
          <p:cNvPr name="Freeform 14" id="14"/>
          <p:cNvSpPr/>
          <p:nvPr/>
        </p:nvSpPr>
        <p:spPr>
          <a:xfrm flipH="false" flipV="false" rot="-2420602">
            <a:off x="15377615" y="675253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752146">
            <a:off x="6892368" y="-2060260"/>
            <a:ext cx="5069991" cy="4120520"/>
          </a:xfrm>
          <a:custGeom>
            <a:avLst/>
            <a:gdLst/>
            <a:ahLst/>
            <a:cxnLst/>
            <a:rect r="r" b="b" t="t" l="l"/>
            <a:pathLst>
              <a:path h="4120520" w="5069991">
                <a:moveTo>
                  <a:pt x="5069991" y="0"/>
                </a:moveTo>
                <a:lnTo>
                  <a:pt x="0" y="0"/>
                </a:lnTo>
                <a:lnTo>
                  <a:pt x="0" y="4120520"/>
                </a:lnTo>
                <a:lnTo>
                  <a:pt x="5069991" y="4120520"/>
                </a:lnTo>
                <a:lnTo>
                  <a:pt x="5069991"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9952" y="4856"/>
            <a:ext cx="10608097" cy="10608097"/>
          </a:xfrm>
          <a:custGeom>
            <a:avLst/>
            <a:gdLst/>
            <a:ahLst/>
            <a:cxnLst/>
            <a:rect r="r" b="b" t="t" l="l"/>
            <a:pathLst>
              <a:path h="10608097" w="10608097">
                <a:moveTo>
                  <a:pt x="0" y="0"/>
                </a:moveTo>
                <a:lnTo>
                  <a:pt x="10608096" y="0"/>
                </a:lnTo>
                <a:lnTo>
                  <a:pt x="10608096" y="10608097"/>
                </a:lnTo>
                <a:lnTo>
                  <a:pt x="0" y="10608097"/>
                </a:lnTo>
                <a:lnTo>
                  <a:pt x="0" y="0"/>
                </a:lnTo>
                <a:close/>
              </a:path>
            </a:pathLst>
          </a:custGeom>
          <a:blipFill>
            <a:blip r:embed="rId4">
              <a:alphaModFix amt="8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30758">
            <a:off x="-585811" y="876129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216914">
            <a:off x="13448834" y="9048801"/>
            <a:ext cx="6847464" cy="5565121"/>
          </a:xfrm>
          <a:custGeom>
            <a:avLst/>
            <a:gdLst/>
            <a:ahLst/>
            <a:cxnLst/>
            <a:rect r="r" b="b" t="t" l="l"/>
            <a:pathLst>
              <a:path h="5565121" w="6847464">
                <a:moveTo>
                  <a:pt x="6847465" y="0"/>
                </a:moveTo>
                <a:lnTo>
                  <a:pt x="0" y="0"/>
                </a:lnTo>
                <a:lnTo>
                  <a:pt x="0" y="5565121"/>
                </a:lnTo>
                <a:lnTo>
                  <a:pt x="6847465" y="5565121"/>
                </a:lnTo>
                <a:lnTo>
                  <a:pt x="6847465"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714672" y="5478080"/>
          <a:ext cx="16858656" cy="981201"/>
        </p:xfrm>
        <a:graphic>
          <a:graphicData uri="http://schemas.openxmlformats.org/drawingml/2006/table">
            <a:tbl>
              <a:tblPr/>
              <a:tblGrid>
                <a:gridCol w="16858656"/>
              </a:tblGrid>
              <a:tr h="759611">
                <a:tc>
                  <a:txBody>
                    <a:bodyPr anchor="t" rtlCol="false"/>
                    <a:lstStyle/>
                    <a:p>
                      <a:pPr algn="ctr">
                        <a:lnSpc>
                          <a:spcPts val="3639"/>
                        </a:lnSpc>
                        <a:defRPr/>
                      </a:pPr>
                      <a:r>
                        <a:rPr lang="en-US" sz="2599">
                          <a:solidFill>
                            <a:srgbClr val="12229D"/>
                          </a:solidFill>
                          <a:latin typeface="IBM Plex Mono Bold"/>
                        </a:rPr>
                        <a:t>PROBLEM DEFINITION , SUGGESTED SOLUTION , PROJECT SCOPE</a:t>
                      </a:r>
                      <a:endParaRPr lang="en-US" sz="1100"/>
                    </a:p>
                  </a:txBody>
                  <a:tcPr marL="190500" marR="190500" marT="190500" marB="190500" anchor="ctr">
                    <a:lnL cmpd="sng" algn="ctr" cap="flat" w="0">
                      <a:solidFill>
                        <a:srgbClr val="1B131B"/>
                      </a:solidFill>
                      <a:prstDash val="solid"/>
                      <a:round/>
                      <a:headEnd type="none" w="med" len="med"/>
                      <a:tailEnd type="none" w="med" len="med"/>
                    </a:lnL>
                    <a:lnR cmpd="sng" algn="ctr" cap="flat" w="0">
                      <a:solidFill>
                        <a:srgbClr val="1B131B"/>
                      </a:solidFill>
                      <a:prstDash val="solid"/>
                      <a:round/>
                      <a:headEnd type="none" w="med" len="med"/>
                      <a:tailEnd type="none" w="med" len="med"/>
                    </a:lnR>
                    <a:lnT cmpd="sng" algn="ctr" cap="flat" w="0">
                      <a:solidFill>
                        <a:srgbClr val="1B131B"/>
                      </a:solidFill>
                      <a:prstDash val="solid"/>
                      <a:round/>
                      <a:headEnd type="none" w="med" len="med"/>
                      <a:tailEnd type="none" w="med" len="med"/>
                    </a:lnT>
                    <a:lnB cmpd="sng" algn="ctr" cap="flat" w="0">
                      <a:solidFill>
                        <a:srgbClr val="1B131B"/>
                      </a:solidFill>
                      <a:prstDash val="solid"/>
                      <a:round/>
                      <a:headEnd type="none" w="med" len="med"/>
                      <a:tailEnd type="none" w="med" len="med"/>
                    </a:lnB>
                  </a:tcPr>
                </a:tc>
              </a:tr>
            </a:tbl>
          </a:graphicData>
        </a:graphic>
      </p:graphicFrame>
      <p:sp>
        <p:nvSpPr>
          <p:cNvPr name="TextBox 7" id="7"/>
          <p:cNvSpPr txBox="true"/>
          <p:nvPr/>
        </p:nvSpPr>
        <p:spPr>
          <a:xfrm rot="0">
            <a:off x="3541466" y="3961822"/>
            <a:ext cx="11205068" cy="1347083"/>
          </a:xfrm>
          <a:prstGeom prst="rect">
            <a:avLst/>
          </a:prstGeom>
        </p:spPr>
        <p:txBody>
          <a:bodyPr anchor="t" rtlCol="false" tIns="0" lIns="0" bIns="0" rIns="0">
            <a:spAutoFit/>
          </a:bodyPr>
          <a:lstStyle/>
          <a:p>
            <a:pPr algn="just">
              <a:lnSpc>
                <a:spcPts val="8894"/>
              </a:lnSpc>
            </a:pPr>
            <a:r>
              <a:rPr lang="en-US" sz="8894">
                <a:solidFill>
                  <a:srgbClr val="01126A"/>
                </a:solidFill>
                <a:latin typeface="Copperplate Gothic 31 AB"/>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 t="0" r="35" b="0"/>
          <a:stretch>
            <a:fillRect/>
          </a:stretch>
        </p:blipFill>
        <p:spPr>
          <a:xfrm flipH="false" flipV="false">
            <a:off x="0" y="0"/>
            <a:ext cx="18288000" cy="10287000"/>
          </a:xfrm>
          <a:prstGeom prst="rect">
            <a:avLst/>
          </a:prstGeom>
        </p:spPr>
      </p:pic>
      <p:graphicFrame>
        <p:nvGraphicFramePr>
          <p:cNvPr name="Table 3" id="3"/>
          <p:cNvGraphicFramePr>
            <a:graphicFrameLocks noGrp="true"/>
          </p:cNvGraphicFramePr>
          <p:nvPr/>
        </p:nvGraphicFramePr>
        <p:xfrm>
          <a:off x="714672" y="8633637"/>
          <a:ext cx="16858656" cy="1890839"/>
        </p:xfrm>
        <a:graphic>
          <a:graphicData uri="http://schemas.openxmlformats.org/drawingml/2006/table">
            <a:tbl>
              <a:tblPr/>
              <a:tblGrid>
                <a:gridCol w="16858656"/>
              </a:tblGrid>
              <a:tr h="1890839">
                <a:tc>
                  <a:txBody>
                    <a:bodyPr anchor="t" rtlCol="false"/>
                    <a:lstStyle/>
                    <a:p>
                      <a:pPr algn="ctr">
                        <a:lnSpc>
                          <a:spcPts val="3640"/>
                        </a:lnSpc>
                        <a:defRPr/>
                      </a:pPr>
                      <a:r>
                        <a:rPr lang="en-US" sz="2600">
                          <a:solidFill>
                            <a:srgbClr val="050A30"/>
                          </a:solidFill>
                          <a:latin typeface="IBM Plex Mono Bold"/>
                        </a:rPr>
                        <a:t>THAT'S WHY PEOPLE ARE ADDICTED TO SOCIAL MEDIA, WHY CHATGPT IS REPLACING GOOGLE</a:t>
                      </a:r>
                      <a:endParaRPr lang="en-US" sz="1100"/>
                    </a:p>
                  </a:txBody>
                  <a:tcPr marL="190500" marR="190500" marT="190500" marB="190500" anchor="ctr">
                    <a:lnL cmpd="sng" algn="ctr" cap="flat" w="0">
                      <a:solidFill>
                        <a:srgbClr val="1B131B"/>
                      </a:solidFill>
                      <a:prstDash val="solid"/>
                      <a:round/>
                      <a:headEnd type="none" w="med" len="med"/>
                      <a:tailEnd type="none" w="med" len="med"/>
                    </a:lnL>
                    <a:lnR cmpd="sng" algn="ctr" cap="flat" w="0">
                      <a:solidFill>
                        <a:srgbClr val="1B131B"/>
                      </a:solidFill>
                      <a:prstDash val="solid"/>
                      <a:round/>
                      <a:headEnd type="none" w="med" len="med"/>
                      <a:tailEnd type="none" w="med" len="med"/>
                    </a:lnR>
                    <a:lnT cmpd="sng" algn="ctr" cap="flat" w="0">
                      <a:solidFill>
                        <a:srgbClr val="1B131B"/>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400644" y="7334563"/>
          <a:ext cx="16858656" cy="981201"/>
        </p:xfrm>
        <a:graphic>
          <a:graphicData uri="http://schemas.openxmlformats.org/drawingml/2006/table">
            <a:tbl>
              <a:tblPr/>
              <a:tblGrid>
                <a:gridCol w="16858656"/>
              </a:tblGrid>
              <a:tr h="759611">
                <a:tc>
                  <a:txBody>
                    <a:bodyPr anchor="t" rtlCol="false"/>
                    <a:lstStyle/>
                    <a:p>
                      <a:pPr algn="ctr">
                        <a:lnSpc>
                          <a:spcPts val="3639"/>
                        </a:lnSpc>
                        <a:defRPr/>
                      </a:pPr>
                      <a:r>
                        <a:rPr lang="en-US" sz="2599">
                          <a:solidFill>
                            <a:srgbClr val="12229D"/>
                          </a:solidFill>
                          <a:latin typeface="IBM Plex Mono Bold"/>
                        </a:rPr>
                        <a:t>HUMANS ARE ADDICTED TO DEALING WITH HUMANS</a:t>
                      </a:r>
                      <a:endParaRPr lang="en-US" sz="1100"/>
                    </a:p>
                  </a:txBody>
                  <a:tcPr marL="190500" marR="190500" marT="190500" marB="190500" anchor="ctr">
                    <a:lnL cmpd="sng" algn="ctr" cap="flat" w="0">
                      <a:solidFill>
                        <a:srgbClr val="1B131B"/>
                      </a:solidFill>
                      <a:prstDash val="solid"/>
                      <a:round/>
                      <a:headEnd type="none" w="med" len="med"/>
                      <a:tailEnd type="none" w="med" len="med"/>
                    </a:lnL>
                    <a:lnR cmpd="sng" algn="ctr" cap="flat" w="0">
                      <a:solidFill>
                        <a:srgbClr val="1B131B"/>
                      </a:solidFill>
                      <a:prstDash val="solid"/>
                      <a:round/>
                      <a:headEnd type="none" w="med" len="med"/>
                      <a:tailEnd type="none" w="med" len="med"/>
                    </a:lnR>
                    <a:lnT cmpd="sng" algn="ctr" cap="flat" w="0">
                      <a:solidFill>
                        <a:srgbClr val="1B131B"/>
                      </a:solidFill>
                      <a:prstDash val="solid"/>
                      <a:round/>
                      <a:headEnd type="none" w="med" len="med"/>
                      <a:tailEnd type="none" w="med" len="med"/>
                    </a:lnT>
                    <a:lnB cmpd="sng" algn="ctr" cap="flat" w="0">
                      <a:solidFill>
                        <a:srgbClr val="1B131B"/>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4827231" y="3969481"/>
          <a:ext cx="8633538" cy="2348039"/>
        </p:xfrm>
        <a:graphic>
          <a:graphicData uri="http://schemas.openxmlformats.org/drawingml/2006/table">
            <a:tbl>
              <a:tblPr/>
              <a:tblGrid>
                <a:gridCol w="8633538"/>
              </a:tblGrid>
              <a:tr h="2348039">
                <a:tc>
                  <a:txBody>
                    <a:bodyPr anchor="t" rtlCol="false"/>
                    <a:lstStyle/>
                    <a:p>
                      <a:pPr algn="ctr">
                        <a:lnSpc>
                          <a:spcPts val="3639"/>
                        </a:lnSpc>
                        <a:defRPr/>
                      </a:pPr>
                      <a:r>
                        <a:rPr lang="en-US" sz="2599">
                          <a:solidFill>
                            <a:srgbClr val="000000"/>
                          </a:solidFill>
                          <a:latin typeface="IBM Plex Mono Bold"/>
                        </a:rPr>
                        <a:t> DAILY USERS PREFER THE PHYSICAL PLACE OF SERVICE PROVIDERS TO ASSIST THEM IN  THEIR NEEDS</a:t>
                      </a:r>
                      <a:endParaRPr lang="en-US" sz="1100"/>
                    </a:p>
                  </a:txBody>
                  <a:tcPr marL="190500" marR="190500" marT="190500" marB="190500" anchor="ctr">
                    <a:lnL cmpd="sng" algn="ctr" cap="flat" w="0">
                      <a:solidFill>
                        <a:srgbClr val="1B131B"/>
                      </a:solidFill>
                      <a:prstDash val="solid"/>
                      <a:round/>
                      <a:headEnd type="none" w="med" len="med"/>
                      <a:tailEnd type="none" w="med" len="med"/>
                    </a:lnL>
                    <a:lnR cmpd="sng" algn="ctr" cap="flat" w="0">
                      <a:solidFill>
                        <a:srgbClr val="1B131B"/>
                      </a:solidFill>
                      <a:prstDash val="solid"/>
                      <a:round/>
                      <a:headEnd type="none" w="med" len="med"/>
                      <a:tailEnd type="none" w="med" len="med"/>
                    </a:lnR>
                    <a:lnT cmpd="sng" algn="ctr" cap="flat" w="0">
                      <a:solidFill>
                        <a:srgbClr val="1B131B"/>
                      </a:solidFill>
                      <a:prstDash val="solid"/>
                      <a:round/>
                      <a:headEnd type="none" w="med" len="med"/>
                      <a:tailEnd type="none" w="med" len="med"/>
                    </a:lnT>
                    <a:lnB cmpd="sng" algn="ctr" cap="flat" w="0">
                      <a:solidFill>
                        <a:srgbClr val="1B131B"/>
                      </a:solidFill>
                      <a:prstDash val="solid"/>
                      <a:round/>
                      <a:headEnd type="none" w="med" len="med"/>
                      <a:tailEnd type="none" w="med" len="med"/>
                    </a:lnB>
                  </a:tcPr>
                </a:tc>
              </a:tr>
            </a:tbl>
          </a:graphicData>
        </a:graphic>
      </p:graphicFrame>
      <p:sp>
        <p:nvSpPr>
          <p:cNvPr name="Freeform 6" id="6"/>
          <p:cNvSpPr/>
          <p:nvPr/>
        </p:nvSpPr>
        <p:spPr>
          <a:xfrm flipH="false" flipV="false" rot="0">
            <a:off x="7988340" y="5944882"/>
            <a:ext cx="2311320" cy="1389681"/>
          </a:xfrm>
          <a:custGeom>
            <a:avLst/>
            <a:gdLst/>
            <a:ahLst/>
            <a:cxnLst/>
            <a:rect r="r" b="b" t="t" l="l"/>
            <a:pathLst>
              <a:path h="1389681" w="2311320">
                <a:moveTo>
                  <a:pt x="0" y="0"/>
                </a:moveTo>
                <a:lnTo>
                  <a:pt x="2311320" y="0"/>
                </a:lnTo>
                <a:lnTo>
                  <a:pt x="2311320" y="1389681"/>
                </a:lnTo>
                <a:lnTo>
                  <a:pt x="0" y="1389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866183" y="152400"/>
            <a:ext cx="5927577" cy="1139824"/>
          </a:xfrm>
          <a:prstGeom prst="rect">
            <a:avLst/>
          </a:prstGeom>
        </p:spPr>
        <p:txBody>
          <a:bodyPr anchor="t" rtlCol="false" tIns="0" lIns="0" bIns="0" rIns="0">
            <a:spAutoFit/>
          </a:bodyPr>
          <a:lstStyle/>
          <a:p>
            <a:pPr>
              <a:lnSpc>
                <a:spcPts val="8499"/>
              </a:lnSpc>
            </a:pPr>
            <a:r>
              <a:rPr lang="en-US" sz="8499">
                <a:solidFill>
                  <a:srgbClr val="17274C"/>
                </a:solidFill>
                <a:latin typeface="RoxboroughCF Bold Bold"/>
              </a:rPr>
              <a:t>PROBLEM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93898" y="7260401"/>
            <a:ext cx="19849827" cy="7182028"/>
          </a:xfrm>
          <a:custGeom>
            <a:avLst/>
            <a:gdLst/>
            <a:ahLst/>
            <a:cxnLst/>
            <a:rect r="r" b="b" t="t" l="l"/>
            <a:pathLst>
              <a:path h="7182028" w="19849827">
                <a:moveTo>
                  <a:pt x="19849826" y="7182028"/>
                </a:moveTo>
                <a:lnTo>
                  <a:pt x="0" y="7182028"/>
                </a:lnTo>
                <a:lnTo>
                  <a:pt x="0" y="0"/>
                </a:lnTo>
                <a:lnTo>
                  <a:pt x="19849826" y="0"/>
                </a:lnTo>
                <a:lnTo>
                  <a:pt x="19849826" y="7182028"/>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16601">
            <a:off x="687506" y="-13307312"/>
            <a:ext cx="15961499" cy="15961499"/>
          </a:xfrm>
          <a:custGeom>
            <a:avLst/>
            <a:gdLst/>
            <a:ahLst/>
            <a:cxnLst/>
            <a:rect r="r" b="b" t="t" l="l"/>
            <a:pathLst>
              <a:path h="15961499" w="15961499">
                <a:moveTo>
                  <a:pt x="0" y="0"/>
                </a:moveTo>
                <a:lnTo>
                  <a:pt x="15961499" y="0"/>
                </a:lnTo>
                <a:lnTo>
                  <a:pt x="15961499" y="15961498"/>
                </a:lnTo>
                <a:lnTo>
                  <a:pt x="0" y="15961498"/>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78857" y="4845787"/>
            <a:ext cx="12052073" cy="3713967"/>
          </a:xfrm>
          <a:prstGeom prst="rect">
            <a:avLst/>
          </a:prstGeom>
        </p:spPr>
        <p:txBody>
          <a:bodyPr anchor="t" rtlCol="false" tIns="0" lIns="0" bIns="0" rIns="0">
            <a:spAutoFit/>
          </a:bodyPr>
          <a:lstStyle/>
          <a:p>
            <a:pPr>
              <a:lnSpc>
                <a:spcPts val="4968"/>
              </a:lnSpc>
            </a:pPr>
            <a:r>
              <a:rPr lang="en-US" sz="2760" spc="110">
                <a:solidFill>
                  <a:srgbClr val="050A30"/>
                </a:solidFill>
                <a:latin typeface="IBM Plex Mono Bold"/>
              </a:rPr>
              <a:t>Our project will focus on developing a conversational AI platform with the goal of providing a smart system that can serve multiple service providers to automate their services in hopes of saving valuable time, money, and manpower, and providing users with 24-hour assistance.</a:t>
            </a:r>
          </a:p>
        </p:txBody>
      </p:sp>
      <p:sp>
        <p:nvSpPr>
          <p:cNvPr name="Freeform 5" id="5"/>
          <p:cNvSpPr/>
          <p:nvPr/>
        </p:nvSpPr>
        <p:spPr>
          <a:xfrm flipH="false" flipV="false" rot="0">
            <a:off x="13730930" y="4315865"/>
            <a:ext cx="4467405" cy="3985382"/>
          </a:xfrm>
          <a:custGeom>
            <a:avLst/>
            <a:gdLst/>
            <a:ahLst/>
            <a:cxnLst/>
            <a:rect r="r" b="b" t="t" l="l"/>
            <a:pathLst>
              <a:path h="3985382" w="4467405">
                <a:moveTo>
                  <a:pt x="0" y="0"/>
                </a:moveTo>
                <a:lnTo>
                  <a:pt x="4467404" y="0"/>
                </a:lnTo>
                <a:lnTo>
                  <a:pt x="4467404" y="3985382"/>
                </a:lnTo>
                <a:lnTo>
                  <a:pt x="0" y="3985382"/>
                </a:lnTo>
                <a:lnTo>
                  <a:pt x="0" y="0"/>
                </a:lnTo>
                <a:close/>
              </a:path>
            </a:pathLst>
          </a:custGeom>
          <a:blipFill>
            <a:blip r:embed="rId6">
              <a:alphaModFix amt="98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54102" y="533400"/>
            <a:ext cx="11428307" cy="1066690"/>
          </a:xfrm>
          <a:prstGeom prst="rect">
            <a:avLst/>
          </a:prstGeom>
        </p:spPr>
        <p:txBody>
          <a:bodyPr anchor="t" rtlCol="false" tIns="0" lIns="0" bIns="0" rIns="0">
            <a:spAutoFit/>
          </a:bodyPr>
          <a:lstStyle/>
          <a:p>
            <a:pPr algn="ctr">
              <a:lnSpc>
                <a:spcPts val="8250"/>
              </a:lnSpc>
            </a:pPr>
            <a:r>
              <a:rPr lang="en-US" sz="7500">
                <a:solidFill>
                  <a:srgbClr val="002ACA"/>
                </a:solidFill>
                <a:latin typeface="RoxboroughCF Bold Bold"/>
              </a:rPr>
              <a:t>SOLUTION</a:t>
            </a:r>
          </a:p>
        </p:txBody>
      </p:sp>
      <p:sp>
        <p:nvSpPr>
          <p:cNvPr name="TextBox 7" id="7"/>
          <p:cNvSpPr txBox="true"/>
          <p:nvPr/>
        </p:nvSpPr>
        <p:spPr>
          <a:xfrm rot="0">
            <a:off x="2954102" y="2881019"/>
            <a:ext cx="12586812" cy="1434846"/>
          </a:xfrm>
          <a:prstGeom prst="rect">
            <a:avLst/>
          </a:prstGeom>
        </p:spPr>
        <p:txBody>
          <a:bodyPr anchor="t" rtlCol="false" tIns="0" lIns="0" bIns="0" rIns="0">
            <a:spAutoFit/>
          </a:bodyPr>
          <a:lstStyle/>
          <a:p>
            <a:pPr algn="ctr">
              <a:lnSpc>
                <a:spcPts val="3863"/>
              </a:lnSpc>
            </a:pPr>
            <a:r>
              <a:rPr lang="en-US" sz="2760">
                <a:solidFill>
                  <a:srgbClr val="050A30"/>
                </a:solidFill>
                <a:latin typeface="IBM Plex Mono Bold"/>
              </a:rPr>
              <a:t>After intensified group brainstorming, use of techniques like SCAMPER, understanding, analyzing the problem we decided that: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2602641" y="0"/>
            <a:ext cx="10371446" cy="10371446"/>
          </a:xfrm>
          <a:custGeom>
            <a:avLst/>
            <a:gdLst/>
            <a:ahLst/>
            <a:cxnLst/>
            <a:rect r="r" b="b" t="t" l="l"/>
            <a:pathLst>
              <a:path h="10371446" w="10371446">
                <a:moveTo>
                  <a:pt x="0" y="10371446"/>
                </a:moveTo>
                <a:lnTo>
                  <a:pt x="10371446" y="10371446"/>
                </a:lnTo>
                <a:lnTo>
                  <a:pt x="10371446" y="0"/>
                </a:lnTo>
                <a:lnTo>
                  <a:pt x="0" y="0"/>
                </a:lnTo>
                <a:lnTo>
                  <a:pt x="0" y="10371446"/>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769288" y="-4436471"/>
            <a:ext cx="7768945" cy="6314033"/>
          </a:xfrm>
          <a:custGeom>
            <a:avLst/>
            <a:gdLst/>
            <a:ahLst/>
            <a:cxnLst/>
            <a:rect r="r" b="b" t="t" l="l"/>
            <a:pathLst>
              <a:path h="6314033" w="7768945">
                <a:moveTo>
                  <a:pt x="0" y="0"/>
                </a:moveTo>
                <a:lnTo>
                  <a:pt x="7768945" y="0"/>
                </a:lnTo>
                <a:lnTo>
                  <a:pt x="7768945" y="6314033"/>
                </a:lnTo>
                <a:lnTo>
                  <a:pt x="0" y="6314033"/>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86824" y="86017"/>
            <a:ext cx="15092149" cy="1077170"/>
          </a:xfrm>
          <a:prstGeom prst="rect">
            <a:avLst/>
          </a:prstGeom>
        </p:spPr>
        <p:txBody>
          <a:bodyPr anchor="t" rtlCol="false" tIns="0" lIns="0" bIns="0" rIns="0">
            <a:spAutoFit/>
          </a:bodyPr>
          <a:lstStyle/>
          <a:p>
            <a:pPr algn="ctr">
              <a:lnSpc>
                <a:spcPts val="8323"/>
              </a:lnSpc>
            </a:pPr>
            <a:r>
              <a:rPr lang="en-US" sz="7566">
                <a:solidFill>
                  <a:srgbClr val="12229D"/>
                </a:solidFill>
                <a:latin typeface="RoxboroughCF Bold Bold"/>
              </a:rPr>
              <a:t>scope</a:t>
            </a:r>
          </a:p>
        </p:txBody>
      </p:sp>
      <p:sp>
        <p:nvSpPr>
          <p:cNvPr name="Freeform 5" id="5"/>
          <p:cNvSpPr/>
          <p:nvPr/>
        </p:nvSpPr>
        <p:spPr>
          <a:xfrm flipH="false" flipV="false" rot="0">
            <a:off x="6404481" y="112494"/>
            <a:ext cx="1046872" cy="1050693"/>
          </a:xfrm>
          <a:custGeom>
            <a:avLst/>
            <a:gdLst/>
            <a:ahLst/>
            <a:cxnLst/>
            <a:rect r="r" b="b" t="t" l="l"/>
            <a:pathLst>
              <a:path h="1050693" w="1046872">
                <a:moveTo>
                  <a:pt x="0" y="0"/>
                </a:moveTo>
                <a:lnTo>
                  <a:pt x="1046872" y="0"/>
                </a:lnTo>
                <a:lnTo>
                  <a:pt x="1046872" y="1050693"/>
                </a:lnTo>
                <a:lnTo>
                  <a:pt x="0" y="1050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58529" y="9209877"/>
            <a:ext cx="7699197" cy="6257347"/>
          </a:xfrm>
          <a:custGeom>
            <a:avLst/>
            <a:gdLst/>
            <a:ahLst/>
            <a:cxnLst/>
            <a:rect r="r" b="b" t="t" l="l"/>
            <a:pathLst>
              <a:path h="6257347" w="7699197">
                <a:moveTo>
                  <a:pt x="0" y="0"/>
                </a:moveTo>
                <a:lnTo>
                  <a:pt x="7699197" y="0"/>
                </a:lnTo>
                <a:lnTo>
                  <a:pt x="7699197" y="6257348"/>
                </a:lnTo>
                <a:lnTo>
                  <a:pt x="0" y="6257348"/>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8"/>
          <a:srcRect l="0" t="0" r="0" b="0"/>
          <a:stretch>
            <a:fillRect/>
          </a:stretch>
        </p:blipFill>
        <p:spPr>
          <a:xfrm flipH="false" flipV="false" rot="0">
            <a:off x="6518360" y="6040802"/>
            <a:ext cx="4272192" cy="2712842"/>
          </a:xfrm>
          <a:prstGeom prst="rect">
            <a:avLst/>
          </a:prstGeom>
        </p:spPr>
      </p:pic>
      <p:sp>
        <p:nvSpPr>
          <p:cNvPr name="Freeform 8" id="8"/>
          <p:cNvSpPr/>
          <p:nvPr/>
        </p:nvSpPr>
        <p:spPr>
          <a:xfrm flipH="false" flipV="false" rot="0">
            <a:off x="5575216" y="3639044"/>
            <a:ext cx="969649" cy="969649"/>
          </a:xfrm>
          <a:custGeom>
            <a:avLst/>
            <a:gdLst/>
            <a:ahLst/>
            <a:cxnLst/>
            <a:rect r="r" b="b" t="t" l="l"/>
            <a:pathLst>
              <a:path h="969649" w="969649">
                <a:moveTo>
                  <a:pt x="0" y="0"/>
                </a:moveTo>
                <a:lnTo>
                  <a:pt x="969649" y="0"/>
                </a:lnTo>
                <a:lnTo>
                  <a:pt x="969649" y="969650"/>
                </a:lnTo>
                <a:lnTo>
                  <a:pt x="0" y="9696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928750" y="4798171"/>
            <a:ext cx="832012" cy="1069029"/>
          </a:xfrm>
          <a:custGeom>
            <a:avLst/>
            <a:gdLst/>
            <a:ahLst/>
            <a:cxnLst/>
            <a:rect r="r" b="b" t="t" l="l"/>
            <a:pathLst>
              <a:path h="1069029" w="832012">
                <a:moveTo>
                  <a:pt x="0" y="0"/>
                </a:moveTo>
                <a:lnTo>
                  <a:pt x="832012" y="0"/>
                </a:lnTo>
                <a:lnTo>
                  <a:pt x="832012" y="1069030"/>
                </a:lnTo>
                <a:lnTo>
                  <a:pt x="0" y="10690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497856" y="2684650"/>
            <a:ext cx="1708769" cy="1711882"/>
          </a:xfrm>
          <a:custGeom>
            <a:avLst/>
            <a:gdLst/>
            <a:ahLst/>
            <a:cxnLst/>
            <a:rect r="r" b="b" t="t" l="l"/>
            <a:pathLst>
              <a:path h="1711882" w="1708769">
                <a:moveTo>
                  <a:pt x="0" y="0"/>
                </a:moveTo>
                <a:lnTo>
                  <a:pt x="1708769" y="0"/>
                </a:lnTo>
                <a:lnTo>
                  <a:pt x="1708769" y="1711882"/>
                </a:lnTo>
                <a:lnTo>
                  <a:pt x="0" y="1711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true" rot="0">
            <a:off x="4829842" y="5659040"/>
            <a:ext cx="2219274" cy="738413"/>
          </a:xfrm>
          <a:custGeom>
            <a:avLst/>
            <a:gdLst/>
            <a:ahLst/>
            <a:cxnLst/>
            <a:rect r="r" b="b" t="t" l="l"/>
            <a:pathLst>
              <a:path h="738413" w="2219274">
                <a:moveTo>
                  <a:pt x="0" y="738413"/>
                </a:moveTo>
                <a:lnTo>
                  <a:pt x="2219274" y="738413"/>
                </a:lnTo>
                <a:lnTo>
                  <a:pt x="2219274" y="0"/>
                </a:lnTo>
                <a:lnTo>
                  <a:pt x="0" y="0"/>
                </a:lnTo>
                <a:lnTo>
                  <a:pt x="0" y="73841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2163990" y="4937903"/>
            <a:ext cx="1374243" cy="789565"/>
          </a:xfrm>
          <a:custGeom>
            <a:avLst/>
            <a:gdLst/>
            <a:ahLst/>
            <a:cxnLst/>
            <a:rect r="r" b="b" t="t" l="l"/>
            <a:pathLst>
              <a:path h="789565" w="1374243">
                <a:moveTo>
                  <a:pt x="0" y="0"/>
                </a:moveTo>
                <a:lnTo>
                  <a:pt x="1374243" y="0"/>
                </a:lnTo>
                <a:lnTo>
                  <a:pt x="1374243" y="789566"/>
                </a:lnTo>
                <a:lnTo>
                  <a:pt x="0" y="78956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true" rot="3122819">
            <a:off x="7049693" y="4833909"/>
            <a:ext cx="2219274" cy="738413"/>
          </a:xfrm>
          <a:custGeom>
            <a:avLst/>
            <a:gdLst/>
            <a:ahLst/>
            <a:cxnLst/>
            <a:rect r="r" b="b" t="t" l="l"/>
            <a:pathLst>
              <a:path h="738413" w="2219274">
                <a:moveTo>
                  <a:pt x="0" y="738413"/>
                </a:moveTo>
                <a:lnTo>
                  <a:pt x="2219274" y="738413"/>
                </a:lnTo>
                <a:lnTo>
                  <a:pt x="2219274" y="0"/>
                </a:lnTo>
                <a:lnTo>
                  <a:pt x="0" y="0"/>
                </a:lnTo>
                <a:lnTo>
                  <a:pt x="0" y="73841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6868715" y="2277612"/>
            <a:ext cx="1290615" cy="2118920"/>
          </a:xfrm>
          <a:custGeom>
            <a:avLst/>
            <a:gdLst/>
            <a:ahLst/>
            <a:cxnLst/>
            <a:rect r="r" b="b" t="t" l="l"/>
            <a:pathLst>
              <a:path h="2118920" w="1290615">
                <a:moveTo>
                  <a:pt x="0" y="0"/>
                </a:moveTo>
                <a:lnTo>
                  <a:pt x="1290615" y="0"/>
                </a:lnTo>
                <a:lnTo>
                  <a:pt x="1290615" y="2118920"/>
                </a:lnTo>
                <a:lnTo>
                  <a:pt x="0" y="211892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true" rot="-3453033">
            <a:off x="4222040" y="7249954"/>
            <a:ext cx="2219274" cy="738413"/>
          </a:xfrm>
          <a:custGeom>
            <a:avLst/>
            <a:gdLst/>
            <a:ahLst/>
            <a:cxnLst/>
            <a:rect r="r" b="b" t="t" l="l"/>
            <a:pathLst>
              <a:path h="738413" w="2219274">
                <a:moveTo>
                  <a:pt x="0" y="738413"/>
                </a:moveTo>
                <a:lnTo>
                  <a:pt x="2219274" y="738413"/>
                </a:lnTo>
                <a:lnTo>
                  <a:pt x="2219274" y="0"/>
                </a:lnTo>
                <a:lnTo>
                  <a:pt x="0" y="0"/>
                </a:lnTo>
                <a:lnTo>
                  <a:pt x="0" y="73841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3025948" y="7031745"/>
            <a:ext cx="2300195" cy="1911253"/>
          </a:xfrm>
          <a:custGeom>
            <a:avLst/>
            <a:gdLst/>
            <a:ahLst/>
            <a:cxnLst/>
            <a:rect r="r" b="b" t="t" l="l"/>
            <a:pathLst>
              <a:path h="1911253" w="2300195">
                <a:moveTo>
                  <a:pt x="0" y="0"/>
                </a:moveTo>
                <a:lnTo>
                  <a:pt x="2300194" y="0"/>
                </a:lnTo>
                <a:lnTo>
                  <a:pt x="2300194" y="1911253"/>
                </a:lnTo>
                <a:lnTo>
                  <a:pt x="0" y="191125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3475996" y="4785460"/>
            <a:ext cx="1897477" cy="1445532"/>
          </a:xfrm>
          <a:custGeom>
            <a:avLst/>
            <a:gdLst/>
            <a:ahLst/>
            <a:cxnLst/>
            <a:rect r="r" b="b" t="t" l="l"/>
            <a:pathLst>
              <a:path h="1445532" w="1897477">
                <a:moveTo>
                  <a:pt x="0" y="0"/>
                </a:moveTo>
                <a:lnTo>
                  <a:pt x="1897477" y="0"/>
                </a:lnTo>
                <a:lnTo>
                  <a:pt x="1897477" y="1445532"/>
                </a:lnTo>
                <a:lnTo>
                  <a:pt x="0" y="144553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true" rot="2586676">
            <a:off x="5878156" y="4896213"/>
            <a:ext cx="2219274" cy="738413"/>
          </a:xfrm>
          <a:custGeom>
            <a:avLst/>
            <a:gdLst/>
            <a:ahLst/>
            <a:cxnLst/>
            <a:rect r="r" b="b" t="t" l="l"/>
            <a:pathLst>
              <a:path h="738413" w="2219274">
                <a:moveTo>
                  <a:pt x="0" y="738413"/>
                </a:moveTo>
                <a:lnTo>
                  <a:pt x="2219274" y="738413"/>
                </a:lnTo>
                <a:lnTo>
                  <a:pt x="2219274" y="0"/>
                </a:lnTo>
                <a:lnTo>
                  <a:pt x="0" y="0"/>
                </a:lnTo>
                <a:lnTo>
                  <a:pt x="0" y="73841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true" rot="5261931">
            <a:off x="8092886" y="4991903"/>
            <a:ext cx="2219274" cy="738413"/>
          </a:xfrm>
          <a:custGeom>
            <a:avLst/>
            <a:gdLst/>
            <a:ahLst/>
            <a:cxnLst/>
            <a:rect r="r" b="b" t="t" l="l"/>
            <a:pathLst>
              <a:path h="738413" w="2219274">
                <a:moveTo>
                  <a:pt x="0" y="738413"/>
                </a:moveTo>
                <a:lnTo>
                  <a:pt x="2219274" y="738413"/>
                </a:lnTo>
                <a:lnTo>
                  <a:pt x="2219274" y="0"/>
                </a:lnTo>
                <a:lnTo>
                  <a:pt x="0" y="0"/>
                </a:lnTo>
                <a:lnTo>
                  <a:pt x="0" y="738413"/>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true" rot="5261931">
            <a:off x="9445452" y="5904934"/>
            <a:ext cx="1959915" cy="652117"/>
          </a:xfrm>
          <a:custGeom>
            <a:avLst/>
            <a:gdLst/>
            <a:ahLst/>
            <a:cxnLst/>
            <a:rect r="r" b="b" t="t" l="l"/>
            <a:pathLst>
              <a:path h="652117" w="1959915">
                <a:moveTo>
                  <a:pt x="0" y="652117"/>
                </a:moveTo>
                <a:lnTo>
                  <a:pt x="1959915" y="652117"/>
                </a:lnTo>
                <a:lnTo>
                  <a:pt x="1959915" y="0"/>
                </a:lnTo>
                <a:lnTo>
                  <a:pt x="0" y="0"/>
                </a:lnTo>
                <a:lnTo>
                  <a:pt x="0" y="652117"/>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true" rot="-4752169">
            <a:off x="5689021" y="8398198"/>
            <a:ext cx="1859661" cy="618760"/>
          </a:xfrm>
          <a:custGeom>
            <a:avLst/>
            <a:gdLst/>
            <a:ahLst/>
            <a:cxnLst/>
            <a:rect r="r" b="b" t="t" l="l"/>
            <a:pathLst>
              <a:path h="618760" w="1859661">
                <a:moveTo>
                  <a:pt x="0" y="618760"/>
                </a:moveTo>
                <a:lnTo>
                  <a:pt x="1859661" y="618760"/>
                </a:lnTo>
                <a:lnTo>
                  <a:pt x="1859661" y="0"/>
                </a:lnTo>
                <a:lnTo>
                  <a:pt x="0" y="0"/>
                </a:lnTo>
                <a:lnTo>
                  <a:pt x="0" y="61876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5567140" y="8996706"/>
            <a:ext cx="1693731" cy="991724"/>
          </a:xfrm>
          <a:custGeom>
            <a:avLst/>
            <a:gdLst/>
            <a:ahLst/>
            <a:cxnLst/>
            <a:rect r="r" b="b" t="t" l="l"/>
            <a:pathLst>
              <a:path h="991724" w="1693731">
                <a:moveTo>
                  <a:pt x="0" y="0"/>
                </a:moveTo>
                <a:lnTo>
                  <a:pt x="1693732" y="0"/>
                </a:lnTo>
                <a:lnTo>
                  <a:pt x="1693732" y="991724"/>
                </a:lnTo>
                <a:lnTo>
                  <a:pt x="0" y="99172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10206625" y="4798171"/>
            <a:ext cx="1167854" cy="1127510"/>
          </a:xfrm>
          <a:custGeom>
            <a:avLst/>
            <a:gdLst/>
            <a:ahLst/>
            <a:cxnLst/>
            <a:rect r="r" b="b" t="t" l="l"/>
            <a:pathLst>
              <a:path h="1127510" w="1167854">
                <a:moveTo>
                  <a:pt x="0" y="0"/>
                </a:moveTo>
                <a:lnTo>
                  <a:pt x="1167854" y="0"/>
                </a:lnTo>
                <a:lnTo>
                  <a:pt x="1167854" y="1127510"/>
                </a:lnTo>
                <a:lnTo>
                  <a:pt x="0" y="112751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4" id="24"/>
          <p:cNvSpPr/>
          <p:nvPr/>
        </p:nvSpPr>
        <p:spPr>
          <a:xfrm flipH="false" flipV="true" rot="7270563">
            <a:off x="10317082" y="6402970"/>
            <a:ext cx="1959915" cy="652117"/>
          </a:xfrm>
          <a:custGeom>
            <a:avLst/>
            <a:gdLst/>
            <a:ahLst/>
            <a:cxnLst/>
            <a:rect r="r" b="b" t="t" l="l"/>
            <a:pathLst>
              <a:path h="652117" w="1959915">
                <a:moveTo>
                  <a:pt x="0" y="652118"/>
                </a:moveTo>
                <a:lnTo>
                  <a:pt x="1959915" y="652118"/>
                </a:lnTo>
                <a:lnTo>
                  <a:pt x="1959915" y="0"/>
                </a:lnTo>
                <a:lnTo>
                  <a:pt x="0" y="0"/>
                </a:lnTo>
                <a:lnTo>
                  <a:pt x="0" y="652118"/>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2851112" y="3639044"/>
            <a:ext cx="1184968" cy="1133125"/>
          </a:xfrm>
          <a:custGeom>
            <a:avLst/>
            <a:gdLst/>
            <a:ahLst/>
            <a:cxnLst/>
            <a:rect r="r" b="b" t="t" l="l"/>
            <a:pathLst>
              <a:path h="1133125" w="1184968">
                <a:moveTo>
                  <a:pt x="0" y="0"/>
                </a:moveTo>
                <a:lnTo>
                  <a:pt x="1184967" y="0"/>
                </a:lnTo>
                <a:lnTo>
                  <a:pt x="1184967" y="1133126"/>
                </a:lnTo>
                <a:lnTo>
                  <a:pt x="0" y="113312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26" id="26"/>
          <p:cNvSpPr txBox="true"/>
          <p:nvPr/>
        </p:nvSpPr>
        <p:spPr>
          <a:xfrm rot="0">
            <a:off x="12302772" y="5942662"/>
            <a:ext cx="2664314" cy="426216"/>
          </a:xfrm>
          <a:prstGeom prst="rect">
            <a:avLst/>
          </a:prstGeom>
        </p:spPr>
        <p:txBody>
          <a:bodyPr anchor="t" rtlCol="false" tIns="0" lIns="0" bIns="0" rIns="0">
            <a:spAutoFit/>
          </a:bodyPr>
          <a:lstStyle/>
          <a:p>
            <a:pPr algn="ctr">
              <a:lnSpc>
                <a:spcPts val="3555"/>
              </a:lnSpc>
            </a:pPr>
            <a:r>
              <a:rPr lang="en-US" sz="2539">
                <a:solidFill>
                  <a:srgbClr val="050A30"/>
                </a:solidFill>
                <a:latin typeface="IBM Plex Mono"/>
              </a:rPr>
              <a:t>GOVERNMENT </a:t>
            </a:r>
          </a:p>
        </p:txBody>
      </p:sp>
      <p:sp>
        <p:nvSpPr>
          <p:cNvPr name="TextBox 27" id="27"/>
          <p:cNvSpPr txBox="true"/>
          <p:nvPr/>
        </p:nvSpPr>
        <p:spPr>
          <a:xfrm rot="0">
            <a:off x="9460975" y="4361111"/>
            <a:ext cx="2664314" cy="426216"/>
          </a:xfrm>
          <a:prstGeom prst="rect">
            <a:avLst/>
          </a:prstGeom>
        </p:spPr>
        <p:txBody>
          <a:bodyPr anchor="t" rtlCol="false" tIns="0" lIns="0" bIns="0" rIns="0">
            <a:spAutoFit/>
          </a:bodyPr>
          <a:lstStyle/>
          <a:p>
            <a:pPr algn="ctr">
              <a:lnSpc>
                <a:spcPts val="3555"/>
              </a:lnSpc>
            </a:pPr>
            <a:r>
              <a:rPr lang="en-US" sz="2539">
                <a:solidFill>
                  <a:srgbClr val="050A30"/>
                </a:solidFill>
                <a:latin typeface="IBM Plex Mono"/>
              </a:rPr>
              <a:t>E-COMMERCE</a:t>
            </a:r>
          </a:p>
        </p:txBody>
      </p:sp>
      <p:sp>
        <p:nvSpPr>
          <p:cNvPr name="TextBox 28" id="28"/>
          <p:cNvSpPr txBox="true"/>
          <p:nvPr/>
        </p:nvSpPr>
        <p:spPr>
          <a:xfrm rot="0">
            <a:off x="3033202" y="4345954"/>
            <a:ext cx="2664314" cy="426216"/>
          </a:xfrm>
          <a:prstGeom prst="rect">
            <a:avLst/>
          </a:prstGeom>
        </p:spPr>
        <p:txBody>
          <a:bodyPr anchor="t" rtlCol="false" tIns="0" lIns="0" bIns="0" rIns="0">
            <a:spAutoFit/>
          </a:bodyPr>
          <a:lstStyle/>
          <a:p>
            <a:pPr algn="ctr">
              <a:lnSpc>
                <a:spcPts val="3555"/>
              </a:lnSpc>
            </a:pPr>
            <a:r>
              <a:rPr lang="en-US" sz="2539">
                <a:solidFill>
                  <a:srgbClr val="050A30"/>
                </a:solidFill>
                <a:latin typeface="IBM Plex Mono"/>
              </a:rPr>
              <a:t>HOSPITALS</a:t>
            </a:r>
          </a:p>
        </p:txBody>
      </p:sp>
      <p:sp>
        <p:nvSpPr>
          <p:cNvPr name="TextBox 29" id="29"/>
          <p:cNvSpPr txBox="true"/>
          <p:nvPr/>
        </p:nvSpPr>
        <p:spPr>
          <a:xfrm rot="0">
            <a:off x="2843888" y="8895373"/>
            <a:ext cx="2664314" cy="426216"/>
          </a:xfrm>
          <a:prstGeom prst="rect">
            <a:avLst/>
          </a:prstGeom>
        </p:spPr>
        <p:txBody>
          <a:bodyPr anchor="t" rtlCol="false" tIns="0" lIns="0" bIns="0" rIns="0">
            <a:spAutoFit/>
          </a:bodyPr>
          <a:lstStyle/>
          <a:p>
            <a:pPr algn="ctr">
              <a:lnSpc>
                <a:spcPts val="3555"/>
              </a:lnSpc>
            </a:pPr>
            <a:r>
              <a:rPr lang="en-US" sz="2539">
                <a:solidFill>
                  <a:srgbClr val="050A30"/>
                </a:solidFill>
                <a:latin typeface="IBM Plex Mono"/>
              </a:rPr>
              <a:t>BANKS</a:t>
            </a:r>
          </a:p>
        </p:txBody>
      </p:sp>
      <p:sp>
        <p:nvSpPr>
          <p:cNvPr name="TextBox 30" id="30"/>
          <p:cNvSpPr txBox="true"/>
          <p:nvPr/>
        </p:nvSpPr>
        <p:spPr>
          <a:xfrm rot="0">
            <a:off x="8159330" y="2258434"/>
            <a:ext cx="2664314" cy="414281"/>
          </a:xfrm>
          <a:prstGeom prst="rect">
            <a:avLst/>
          </a:prstGeom>
        </p:spPr>
        <p:txBody>
          <a:bodyPr anchor="t" rtlCol="false" tIns="0" lIns="0" bIns="0" rIns="0">
            <a:spAutoFit/>
          </a:bodyPr>
          <a:lstStyle/>
          <a:p>
            <a:pPr algn="ctr">
              <a:lnSpc>
                <a:spcPts val="3415"/>
              </a:lnSpc>
            </a:pPr>
            <a:r>
              <a:rPr lang="en-US" sz="2439">
                <a:solidFill>
                  <a:srgbClr val="050A30"/>
                </a:solidFill>
                <a:latin typeface="IBM Plex Mono"/>
              </a:rPr>
              <a:t>EDUCATION</a:t>
            </a:r>
          </a:p>
        </p:txBody>
      </p:sp>
      <p:sp>
        <p:nvSpPr>
          <p:cNvPr name="Freeform 31" id="31"/>
          <p:cNvSpPr/>
          <p:nvPr/>
        </p:nvSpPr>
        <p:spPr>
          <a:xfrm flipH="false" flipV="false" rot="-5400000">
            <a:off x="11904473" y="4022857"/>
            <a:ext cx="10287000" cy="2279971"/>
          </a:xfrm>
          <a:custGeom>
            <a:avLst/>
            <a:gdLst/>
            <a:ahLst/>
            <a:cxnLst/>
            <a:rect r="r" b="b" t="t" l="l"/>
            <a:pathLst>
              <a:path h="2279971" w="10287000">
                <a:moveTo>
                  <a:pt x="0" y="0"/>
                </a:moveTo>
                <a:lnTo>
                  <a:pt x="10287000" y="0"/>
                </a:lnTo>
                <a:lnTo>
                  <a:pt x="10287000" y="2279971"/>
                </a:lnTo>
                <a:lnTo>
                  <a:pt x="0" y="2279971"/>
                </a:lnTo>
                <a:lnTo>
                  <a:pt x="0" y="0"/>
                </a:lnTo>
                <a:close/>
              </a:path>
            </a:pathLst>
          </a:custGeom>
          <a:blipFill>
            <a:blip r:embed="rId31">
              <a:alphaModFix amt="18000"/>
              <a:extLst>
                <a:ext uri="{96DAC541-7B7A-43D3-8B79-37D633B846F1}">
                  <asvg:svgBlip xmlns:asvg="http://schemas.microsoft.com/office/drawing/2016/SVG/main" r:embed="rId32"/>
                </a:ext>
              </a:extLst>
            </a:blip>
            <a:stretch>
              <a:fillRect l="0" t="-4696" r="-660" b="-12156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752146">
            <a:off x="6892368" y="-2060260"/>
            <a:ext cx="5069991" cy="4120520"/>
          </a:xfrm>
          <a:custGeom>
            <a:avLst/>
            <a:gdLst/>
            <a:ahLst/>
            <a:cxnLst/>
            <a:rect r="r" b="b" t="t" l="l"/>
            <a:pathLst>
              <a:path h="4120520" w="5069991">
                <a:moveTo>
                  <a:pt x="5069991" y="0"/>
                </a:moveTo>
                <a:lnTo>
                  <a:pt x="0" y="0"/>
                </a:lnTo>
                <a:lnTo>
                  <a:pt x="0" y="4120520"/>
                </a:lnTo>
                <a:lnTo>
                  <a:pt x="5069991" y="4120520"/>
                </a:lnTo>
                <a:lnTo>
                  <a:pt x="5069991"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9952" y="0"/>
            <a:ext cx="10608097" cy="10608097"/>
          </a:xfrm>
          <a:custGeom>
            <a:avLst/>
            <a:gdLst/>
            <a:ahLst/>
            <a:cxnLst/>
            <a:rect r="r" b="b" t="t" l="l"/>
            <a:pathLst>
              <a:path h="10608097" w="10608097">
                <a:moveTo>
                  <a:pt x="0" y="0"/>
                </a:moveTo>
                <a:lnTo>
                  <a:pt x="10608096" y="0"/>
                </a:lnTo>
                <a:lnTo>
                  <a:pt x="10608096" y="10608097"/>
                </a:lnTo>
                <a:lnTo>
                  <a:pt x="0" y="10608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30758">
            <a:off x="-585811" y="8761294"/>
            <a:ext cx="6847464" cy="5565121"/>
          </a:xfrm>
          <a:custGeom>
            <a:avLst/>
            <a:gdLst/>
            <a:ahLst/>
            <a:cxnLst/>
            <a:rect r="r" b="b" t="t" l="l"/>
            <a:pathLst>
              <a:path h="5565121" w="6847464">
                <a:moveTo>
                  <a:pt x="0" y="0"/>
                </a:moveTo>
                <a:lnTo>
                  <a:pt x="6847465" y="0"/>
                </a:lnTo>
                <a:lnTo>
                  <a:pt x="6847465" y="5565121"/>
                </a:lnTo>
                <a:lnTo>
                  <a:pt x="0" y="5565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216914">
            <a:off x="13448834" y="9048801"/>
            <a:ext cx="6847464" cy="5565121"/>
          </a:xfrm>
          <a:custGeom>
            <a:avLst/>
            <a:gdLst/>
            <a:ahLst/>
            <a:cxnLst/>
            <a:rect r="r" b="b" t="t" l="l"/>
            <a:pathLst>
              <a:path h="5565121" w="6847464">
                <a:moveTo>
                  <a:pt x="6847465" y="0"/>
                </a:moveTo>
                <a:lnTo>
                  <a:pt x="0" y="0"/>
                </a:lnTo>
                <a:lnTo>
                  <a:pt x="0" y="5565121"/>
                </a:lnTo>
                <a:lnTo>
                  <a:pt x="6847465" y="5565121"/>
                </a:lnTo>
                <a:lnTo>
                  <a:pt x="6847465"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400644" y="5478080"/>
          <a:ext cx="16858656" cy="981201"/>
        </p:xfrm>
        <a:graphic>
          <a:graphicData uri="http://schemas.openxmlformats.org/drawingml/2006/table">
            <a:tbl>
              <a:tblPr/>
              <a:tblGrid>
                <a:gridCol w="16858656"/>
              </a:tblGrid>
              <a:tr h="759611">
                <a:tc>
                  <a:txBody>
                    <a:bodyPr anchor="t" rtlCol="false"/>
                    <a:lstStyle/>
                    <a:p>
                      <a:pPr algn="ctr">
                        <a:lnSpc>
                          <a:spcPts val="3639"/>
                        </a:lnSpc>
                        <a:defRPr/>
                      </a:pPr>
                      <a:r>
                        <a:rPr lang="en-US" sz="2599">
                          <a:solidFill>
                            <a:srgbClr val="12229D"/>
                          </a:solidFill>
                          <a:latin typeface="IBM Plex Mono Bold"/>
                        </a:rPr>
                        <a:t>LITERATURE REVIEW, QUESTIONNAIRE, INTERVIEW</a:t>
                      </a:r>
                      <a:endParaRPr lang="en-US" sz="1100"/>
                    </a:p>
                  </a:txBody>
                  <a:tcPr marL="190500" marR="190500" marT="190500" marB="190500" anchor="ctr">
                    <a:lnL cmpd="sng" algn="ctr" cap="flat" w="0">
                      <a:solidFill>
                        <a:srgbClr val="1B131B"/>
                      </a:solidFill>
                      <a:prstDash val="solid"/>
                      <a:round/>
                      <a:headEnd type="none" w="med" len="med"/>
                      <a:tailEnd type="none" w="med" len="med"/>
                    </a:lnL>
                    <a:lnR cmpd="sng" algn="ctr" cap="flat" w="0">
                      <a:solidFill>
                        <a:srgbClr val="1B131B"/>
                      </a:solidFill>
                      <a:prstDash val="solid"/>
                      <a:round/>
                      <a:headEnd type="none" w="med" len="med"/>
                      <a:tailEnd type="none" w="med" len="med"/>
                    </a:lnR>
                    <a:lnT cmpd="sng" algn="ctr" cap="flat" w="0">
                      <a:solidFill>
                        <a:srgbClr val="1B131B"/>
                      </a:solidFill>
                      <a:prstDash val="solid"/>
                      <a:round/>
                      <a:headEnd type="none" w="med" len="med"/>
                      <a:tailEnd type="none" w="med" len="med"/>
                    </a:lnT>
                    <a:lnB cmpd="sng" algn="ctr" cap="flat" w="0">
                      <a:solidFill>
                        <a:srgbClr val="1B131B"/>
                      </a:solidFill>
                      <a:prstDash val="solid"/>
                      <a:round/>
                      <a:headEnd type="none" w="med" len="med"/>
                      <a:tailEnd type="none" w="med" len="med"/>
                    </a:lnB>
                  </a:tcPr>
                </a:tc>
              </a:tr>
            </a:tbl>
          </a:graphicData>
        </a:graphic>
      </p:graphicFrame>
      <p:sp>
        <p:nvSpPr>
          <p:cNvPr name="TextBox 7" id="7"/>
          <p:cNvSpPr txBox="true"/>
          <p:nvPr/>
        </p:nvSpPr>
        <p:spPr>
          <a:xfrm rot="0">
            <a:off x="2676142" y="4130997"/>
            <a:ext cx="13502443" cy="1347083"/>
          </a:xfrm>
          <a:prstGeom prst="rect">
            <a:avLst/>
          </a:prstGeom>
        </p:spPr>
        <p:txBody>
          <a:bodyPr anchor="t" rtlCol="false" tIns="0" lIns="0" bIns="0" rIns="0">
            <a:spAutoFit/>
          </a:bodyPr>
          <a:lstStyle/>
          <a:p>
            <a:pPr algn="just">
              <a:lnSpc>
                <a:spcPts val="8894"/>
              </a:lnSpc>
            </a:pPr>
            <a:r>
              <a:rPr lang="en-US" sz="8894">
                <a:solidFill>
                  <a:srgbClr val="01126A"/>
                </a:solidFill>
                <a:latin typeface="Copperplate Gothic 31 AB"/>
              </a:rPr>
              <a:t>DATA GATHERING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DAFluubcRJI</dc:identifier>
  <dcterms:modified xsi:type="dcterms:W3CDTF">2011-08-01T06:04:30Z</dcterms:modified>
  <cp:revision>1</cp:revision>
  <dc:title>Copy of Technology</dc:title>
</cp:coreProperties>
</file>